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47E4E-3CFD-4DAE-91A0-DC55F5754D2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5775B07-E9C1-45B0-8972-472B5180E3C9}">
      <dgm:prSet/>
      <dgm:spPr/>
      <dgm:t>
        <a:bodyPr/>
        <a:lstStyle/>
        <a:p>
          <a:r>
            <a:rPr kumimoji="1" lang="zh-CN" dirty="0"/>
            <a:t>数据集</a:t>
          </a:r>
          <a:endParaRPr lang="en-US" dirty="0"/>
        </a:p>
      </dgm:t>
    </dgm:pt>
    <dgm:pt modelId="{A3393871-6EEF-4391-B3EB-CF4B80404B94}" type="parTrans" cxnId="{EFCC0287-C8DB-41A0-9023-BF9EA99E7816}">
      <dgm:prSet/>
      <dgm:spPr/>
      <dgm:t>
        <a:bodyPr/>
        <a:lstStyle/>
        <a:p>
          <a:endParaRPr lang="en-US"/>
        </a:p>
      </dgm:t>
    </dgm:pt>
    <dgm:pt modelId="{38C7E426-95D5-49A9-861C-EE63DD9AA276}" type="sibTrans" cxnId="{EFCC0287-C8DB-41A0-9023-BF9EA99E7816}">
      <dgm:prSet/>
      <dgm:spPr/>
      <dgm:t>
        <a:bodyPr/>
        <a:lstStyle/>
        <a:p>
          <a:endParaRPr lang="en-US"/>
        </a:p>
      </dgm:t>
    </dgm:pt>
    <dgm:pt modelId="{FD856D5D-E282-4E77-83BF-8AF2D38D3384}">
      <dgm:prSet/>
      <dgm:spPr/>
      <dgm:t>
        <a:bodyPr/>
        <a:lstStyle/>
        <a:p>
          <a:r>
            <a:rPr kumimoji="1" lang="en-US"/>
            <a:t>IU-Xray</a:t>
          </a:r>
          <a:r>
            <a:rPr kumimoji="1" lang="zh-CN"/>
            <a:t>：由</a:t>
          </a:r>
          <a:r>
            <a:rPr kumimoji="1" lang="en-US"/>
            <a:t>Indiana</a:t>
          </a:r>
          <a:r>
            <a:rPr kumimoji="1" lang="zh-CN"/>
            <a:t>大学收集，被广泛用于评估医疗报告生成方法的性能，它包含了与</a:t>
          </a:r>
          <a:r>
            <a:rPr kumimoji="1" lang="en-US"/>
            <a:t>3,955</a:t>
          </a:r>
          <a:r>
            <a:rPr kumimoji="1" lang="zh-CN"/>
            <a:t>份放射学报告相关的</a:t>
          </a:r>
          <a:r>
            <a:rPr kumimoji="1" lang="en-US"/>
            <a:t>7,470</a:t>
          </a:r>
          <a:r>
            <a:rPr kumimoji="1" lang="zh-CN"/>
            <a:t>张胸部</a:t>
          </a:r>
          <a:r>
            <a:rPr kumimoji="1" lang="en-US"/>
            <a:t>X</a:t>
          </a:r>
          <a:r>
            <a:rPr kumimoji="1" lang="zh-CN"/>
            <a:t>光图像，这些报告来自印第安纳州病人护理网络。</a:t>
          </a:r>
          <a:endParaRPr lang="en-US"/>
        </a:p>
      </dgm:t>
    </dgm:pt>
    <dgm:pt modelId="{ABD97059-45CC-4F9B-9104-52F741E56FDC}" type="parTrans" cxnId="{0FA59A03-D7C6-438B-A230-783457AD2A7E}">
      <dgm:prSet/>
      <dgm:spPr/>
      <dgm:t>
        <a:bodyPr/>
        <a:lstStyle/>
        <a:p>
          <a:endParaRPr lang="en-US"/>
        </a:p>
      </dgm:t>
    </dgm:pt>
    <dgm:pt modelId="{BA96015B-D68C-4A32-849E-B8B31D233B20}" type="sibTrans" cxnId="{0FA59A03-D7C6-438B-A230-783457AD2A7E}">
      <dgm:prSet/>
      <dgm:spPr/>
      <dgm:t>
        <a:bodyPr/>
        <a:lstStyle/>
        <a:p>
          <a:endParaRPr lang="en-US"/>
        </a:p>
      </dgm:t>
    </dgm:pt>
    <dgm:pt modelId="{A6372DA0-C899-4110-AF60-34013C21C845}">
      <dgm:prSet/>
      <dgm:spPr/>
      <dgm:t>
        <a:bodyPr/>
        <a:lstStyle/>
        <a:p>
          <a:r>
            <a:rPr kumimoji="1" lang="en-US"/>
            <a:t>MIMIC-CXR</a:t>
          </a:r>
          <a:r>
            <a:rPr kumimoji="1" lang="zh-CN"/>
            <a:t>：</a:t>
          </a:r>
          <a:r>
            <a:rPr kumimoji="1" lang="en-US"/>
            <a:t> MIMIC-CXR</a:t>
          </a:r>
          <a:r>
            <a:rPr kumimoji="1" lang="zh-CN"/>
            <a:t>是最近发布的迄今为止最大的数据集，由贝斯以色列女执事医疗中心</a:t>
          </a:r>
          <a:r>
            <a:rPr kumimoji="1" lang="en-US"/>
            <a:t>64588</a:t>
          </a:r>
          <a:r>
            <a:rPr kumimoji="1" lang="zh-CN"/>
            <a:t>名患者的</a:t>
          </a:r>
          <a:r>
            <a:rPr kumimoji="1" lang="en-US"/>
            <a:t>377110</a:t>
          </a:r>
          <a:r>
            <a:rPr kumimoji="1" lang="zh-CN"/>
            <a:t>张胸部</a:t>
          </a:r>
          <a:r>
            <a:rPr kumimoji="1" lang="en-US"/>
            <a:t>X</a:t>
          </a:r>
          <a:r>
            <a:rPr kumimoji="1" lang="zh-CN"/>
            <a:t>光图像和</a:t>
          </a:r>
          <a:r>
            <a:rPr kumimoji="1" lang="en-US"/>
            <a:t>227835</a:t>
          </a:r>
          <a:r>
            <a:rPr kumimoji="1" lang="zh-CN"/>
            <a:t>份放射学报告组成。</a:t>
          </a:r>
          <a:endParaRPr lang="en-US"/>
        </a:p>
      </dgm:t>
    </dgm:pt>
    <dgm:pt modelId="{DD6B9F43-84DB-4299-BD7E-AB99C7E7FE40}" type="parTrans" cxnId="{4D2408EF-3843-4D20-BE23-B1310D1A3123}">
      <dgm:prSet/>
      <dgm:spPr/>
      <dgm:t>
        <a:bodyPr/>
        <a:lstStyle/>
        <a:p>
          <a:endParaRPr lang="en-US"/>
        </a:p>
      </dgm:t>
    </dgm:pt>
    <dgm:pt modelId="{1DEE1054-5564-49FD-B45A-6BBA2BCF87CD}" type="sibTrans" cxnId="{4D2408EF-3843-4D20-BE23-B1310D1A3123}">
      <dgm:prSet/>
      <dgm:spPr/>
      <dgm:t>
        <a:bodyPr/>
        <a:lstStyle/>
        <a:p>
          <a:endParaRPr lang="en-US"/>
        </a:p>
      </dgm:t>
    </dgm:pt>
    <dgm:pt modelId="{1EB5F450-652A-FC47-8C7D-1838BDAC5424}" type="pres">
      <dgm:prSet presAssocID="{77947E4E-3CFD-4DAE-91A0-DC55F5754D2C}" presName="vert0" presStyleCnt="0">
        <dgm:presLayoutVars>
          <dgm:dir/>
          <dgm:animOne val="branch"/>
          <dgm:animLvl val="lvl"/>
        </dgm:presLayoutVars>
      </dgm:prSet>
      <dgm:spPr/>
    </dgm:pt>
    <dgm:pt modelId="{DE723EB0-9180-B649-BBC9-652B4AB6ADA6}" type="pres">
      <dgm:prSet presAssocID="{55775B07-E9C1-45B0-8972-472B5180E3C9}" presName="thickLine" presStyleLbl="alignNode1" presStyleIdx="0" presStyleCnt="1"/>
      <dgm:spPr/>
    </dgm:pt>
    <dgm:pt modelId="{F318F529-4D08-774C-B4E2-B8EBE6C7DADF}" type="pres">
      <dgm:prSet presAssocID="{55775B07-E9C1-45B0-8972-472B5180E3C9}" presName="horz1" presStyleCnt="0"/>
      <dgm:spPr/>
    </dgm:pt>
    <dgm:pt modelId="{63F6464F-2F1A-424E-BAF1-646F39ED22EF}" type="pres">
      <dgm:prSet presAssocID="{55775B07-E9C1-45B0-8972-472B5180E3C9}" presName="tx1" presStyleLbl="revTx" presStyleIdx="0" presStyleCnt="3"/>
      <dgm:spPr/>
    </dgm:pt>
    <dgm:pt modelId="{9950365D-1217-8844-8D21-FAF64B2274C7}" type="pres">
      <dgm:prSet presAssocID="{55775B07-E9C1-45B0-8972-472B5180E3C9}" presName="vert1" presStyleCnt="0"/>
      <dgm:spPr/>
    </dgm:pt>
    <dgm:pt modelId="{7D39C838-8D07-8A45-8995-59A31ACCAC30}" type="pres">
      <dgm:prSet presAssocID="{FD856D5D-E282-4E77-83BF-8AF2D38D3384}" presName="vertSpace2a" presStyleCnt="0"/>
      <dgm:spPr/>
    </dgm:pt>
    <dgm:pt modelId="{F4BB5CA5-A7C0-3E44-B3D6-D61E52D70057}" type="pres">
      <dgm:prSet presAssocID="{FD856D5D-E282-4E77-83BF-8AF2D38D3384}" presName="horz2" presStyleCnt="0"/>
      <dgm:spPr/>
    </dgm:pt>
    <dgm:pt modelId="{D749C891-EA1F-D04F-991C-444C64FB77D3}" type="pres">
      <dgm:prSet presAssocID="{FD856D5D-E282-4E77-83BF-8AF2D38D3384}" presName="horzSpace2" presStyleCnt="0"/>
      <dgm:spPr/>
    </dgm:pt>
    <dgm:pt modelId="{CAEDA4BA-C923-214E-886F-9007F97D7283}" type="pres">
      <dgm:prSet presAssocID="{FD856D5D-E282-4E77-83BF-8AF2D38D3384}" presName="tx2" presStyleLbl="revTx" presStyleIdx="1" presStyleCnt="3"/>
      <dgm:spPr/>
    </dgm:pt>
    <dgm:pt modelId="{7C747632-27E4-EA4C-9D52-1416A1239141}" type="pres">
      <dgm:prSet presAssocID="{FD856D5D-E282-4E77-83BF-8AF2D38D3384}" presName="vert2" presStyleCnt="0"/>
      <dgm:spPr/>
    </dgm:pt>
    <dgm:pt modelId="{F9B3B4C6-6994-F846-ACD4-8C508743AB23}" type="pres">
      <dgm:prSet presAssocID="{FD856D5D-E282-4E77-83BF-8AF2D38D3384}" presName="thinLine2b" presStyleLbl="callout" presStyleIdx="0" presStyleCnt="2"/>
      <dgm:spPr/>
    </dgm:pt>
    <dgm:pt modelId="{E67A9453-FB4E-D54F-965D-4C9896705B82}" type="pres">
      <dgm:prSet presAssocID="{FD856D5D-E282-4E77-83BF-8AF2D38D3384}" presName="vertSpace2b" presStyleCnt="0"/>
      <dgm:spPr/>
    </dgm:pt>
    <dgm:pt modelId="{A64E8F48-EF95-7646-A687-32DA34F857B4}" type="pres">
      <dgm:prSet presAssocID="{A6372DA0-C899-4110-AF60-34013C21C845}" presName="horz2" presStyleCnt="0"/>
      <dgm:spPr/>
    </dgm:pt>
    <dgm:pt modelId="{8A037100-CBCD-414A-A467-46F50118E775}" type="pres">
      <dgm:prSet presAssocID="{A6372DA0-C899-4110-AF60-34013C21C845}" presName="horzSpace2" presStyleCnt="0"/>
      <dgm:spPr/>
    </dgm:pt>
    <dgm:pt modelId="{E6683A8E-76B1-E74E-91E9-04863B57F6A1}" type="pres">
      <dgm:prSet presAssocID="{A6372DA0-C899-4110-AF60-34013C21C845}" presName="tx2" presStyleLbl="revTx" presStyleIdx="2" presStyleCnt="3"/>
      <dgm:spPr/>
    </dgm:pt>
    <dgm:pt modelId="{CAAB9D1E-1AB6-EE42-85FC-F43F380795D7}" type="pres">
      <dgm:prSet presAssocID="{A6372DA0-C899-4110-AF60-34013C21C845}" presName="vert2" presStyleCnt="0"/>
      <dgm:spPr/>
    </dgm:pt>
    <dgm:pt modelId="{B4B4698D-2AB8-2F49-963F-121473DED57D}" type="pres">
      <dgm:prSet presAssocID="{A6372DA0-C899-4110-AF60-34013C21C845}" presName="thinLine2b" presStyleLbl="callout" presStyleIdx="1" presStyleCnt="2"/>
      <dgm:spPr/>
    </dgm:pt>
    <dgm:pt modelId="{7D440BD1-01CB-3F42-84A4-109FA0E863D0}" type="pres">
      <dgm:prSet presAssocID="{A6372DA0-C899-4110-AF60-34013C21C845}" presName="vertSpace2b" presStyleCnt="0"/>
      <dgm:spPr/>
    </dgm:pt>
  </dgm:ptLst>
  <dgm:cxnLst>
    <dgm:cxn modelId="{0FA59A03-D7C6-438B-A230-783457AD2A7E}" srcId="{55775B07-E9C1-45B0-8972-472B5180E3C9}" destId="{FD856D5D-E282-4E77-83BF-8AF2D38D3384}" srcOrd="0" destOrd="0" parTransId="{ABD97059-45CC-4F9B-9104-52F741E56FDC}" sibTransId="{BA96015B-D68C-4A32-849E-B8B31D233B20}"/>
    <dgm:cxn modelId="{1404E47C-198D-9F4F-9727-37AFD959D5D2}" type="presOf" srcId="{77947E4E-3CFD-4DAE-91A0-DC55F5754D2C}" destId="{1EB5F450-652A-FC47-8C7D-1838BDAC5424}" srcOrd="0" destOrd="0" presId="urn:microsoft.com/office/officeart/2008/layout/LinedList"/>
    <dgm:cxn modelId="{EFCC0287-C8DB-41A0-9023-BF9EA99E7816}" srcId="{77947E4E-3CFD-4DAE-91A0-DC55F5754D2C}" destId="{55775B07-E9C1-45B0-8972-472B5180E3C9}" srcOrd="0" destOrd="0" parTransId="{A3393871-6EEF-4391-B3EB-CF4B80404B94}" sibTransId="{38C7E426-95D5-49A9-861C-EE63DD9AA276}"/>
    <dgm:cxn modelId="{CDE4BA8C-78F0-E242-BE34-0B78BF89169F}" type="presOf" srcId="{55775B07-E9C1-45B0-8972-472B5180E3C9}" destId="{63F6464F-2F1A-424E-BAF1-646F39ED22EF}" srcOrd="0" destOrd="0" presId="urn:microsoft.com/office/officeart/2008/layout/LinedList"/>
    <dgm:cxn modelId="{B744999B-0DEA-CB4F-8490-06D11627E643}" type="presOf" srcId="{A6372DA0-C899-4110-AF60-34013C21C845}" destId="{E6683A8E-76B1-E74E-91E9-04863B57F6A1}" srcOrd="0" destOrd="0" presId="urn:microsoft.com/office/officeart/2008/layout/LinedList"/>
    <dgm:cxn modelId="{BE8BD1BF-B607-634A-B5E7-E61F2BDD78CF}" type="presOf" srcId="{FD856D5D-E282-4E77-83BF-8AF2D38D3384}" destId="{CAEDA4BA-C923-214E-886F-9007F97D7283}" srcOrd="0" destOrd="0" presId="urn:microsoft.com/office/officeart/2008/layout/LinedList"/>
    <dgm:cxn modelId="{4D2408EF-3843-4D20-BE23-B1310D1A3123}" srcId="{55775B07-E9C1-45B0-8972-472B5180E3C9}" destId="{A6372DA0-C899-4110-AF60-34013C21C845}" srcOrd="1" destOrd="0" parTransId="{DD6B9F43-84DB-4299-BD7E-AB99C7E7FE40}" sibTransId="{1DEE1054-5564-49FD-B45A-6BBA2BCF87CD}"/>
    <dgm:cxn modelId="{94E04558-736E-7B40-AFC1-B42234D603BB}" type="presParOf" srcId="{1EB5F450-652A-FC47-8C7D-1838BDAC5424}" destId="{DE723EB0-9180-B649-BBC9-652B4AB6ADA6}" srcOrd="0" destOrd="0" presId="urn:microsoft.com/office/officeart/2008/layout/LinedList"/>
    <dgm:cxn modelId="{1C644749-69E2-234E-B36C-C82EB667A2D8}" type="presParOf" srcId="{1EB5F450-652A-FC47-8C7D-1838BDAC5424}" destId="{F318F529-4D08-774C-B4E2-B8EBE6C7DADF}" srcOrd="1" destOrd="0" presId="urn:microsoft.com/office/officeart/2008/layout/LinedList"/>
    <dgm:cxn modelId="{E9A2FB1C-BC99-0344-992E-65EA079BF17C}" type="presParOf" srcId="{F318F529-4D08-774C-B4E2-B8EBE6C7DADF}" destId="{63F6464F-2F1A-424E-BAF1-646F39ED22EF}" srcOrd="0" destOrd="0" presId="urn:microsoft.com/office/officeart/2008/layout/LinedList"/>
    <dgm:cxn modelId="{F9D2E61F-33CB-A546-9A43-70EA5AA2791B}" type="presParOf" srcId="{F318F529-4D08-774C-B4E2-B8EBE6C7DADF}" destId="{9950365D-1217-8844-8D21-FAF64B2274C7}" srcOrd="1" destOrd="0" presId="urn:microsoft.com/office/officeart/2008/layout/LinedList"/>
    <dgm:cxn modelId="{1938D5D7-7278-BB45-89FC-26CA98FC7526}" type="presParOf" srcId="{9950365D-1217-8844-8D21-FAF64B2274C7}" destId="{7D39C838-8D07-8A45-8995-59A31ACCAC30}" srcOrd="0" destOrd="0" presId="urn:microsoft.com/office/officeart/2008/layout/LinedList"/>
    <dgm:cxn modelId="{79BD9D8C-0C51-134D-9F2F-BF420AD8A44F}" type="presParOf" srcId="{9950365D-1217-8844-8D21-FAF64B2274C7}" destId="{F4BB5CA5-A7C0-3E44-B3D6-D61E52D70057}" srcOrd="1" destOrd="0" presId="urn:microsoft.com/office/officeart/2008/layout/LinedList"/>
    <dgm:cxn modelId="{5D2D3A50-0CF7-6F44-9BB2-A677C70F8857}" type="presParOf" srcId="{F4BB5CA5-A7C0-3E44-B3D6-D61E52D70057}" destId="{D749C891-EA1F-D04F-991C-444C64FB77D3}" srcOrd="0" destOrd="0" presId="urn:microsoft.com/office/officeart/2008/layout/LinedList"/>
    <dgm:cxn modelId="{320366AD-7008-7743-A99F-275A30E84086}" type="presParOf" srcId="{F4BB5CA5-A7C0-3E44-B3D6-D61E52D70057}" destId="{CAEDA4BA-C923-214E-886F-9007F97D7283}" srcOrd="1" destOrd="0" presId="urn:microsoft.com/office/officeart/2008/layout/LinedList"/>
    <dgm:cxn modelId="{313659F4-945B-964D-B51D-5AE86A982DB8}" type="presParOf" srcId="{F4BB5CA5-A7C0-3E44-B3D6-D61E52D70057}" destId="{7C747632-27E4-EA4C-9D52-1416A1239141}" srcOrd="2" destOrd="0" presId="urn:microsoft.com/office/officeart/2008/layout/LinedList"/>
    <dgm:cxn modelId="{6429C9BF-13B9-A341-9913-E5755799B310}" type="presParOf" srcId="{9950365D-1217-8844-8D21-FAF64B2274C7}" destId="{F9B3B4C6-6994-F846-ACD4-8C508743AB23}" srcOrd="2" destOrd="0" presId="urn:microsoft.com/office/officeart/2008/layout/LinedList"/>
    <dgm:cxn modelId="{143D41A4-7766-704D-8DEF-5CCAD2AFC23C}" type="presParOf" srcId="{9950365D-1217-8844-8D21-FAF64B2274C7}" destId="{E67A9453-FB4E-D54F-965D-4C9896705B82}" srcOrd="3" destOrd="0" presId="urn:microsoft.com/office/officeart/2008/layout/LinedList"/>
    <dgm:cxn modelId="{D184A215-B249-324B-9228-856C6D96A3D6}" type="presParOf" srcId="{9950365D-1217-8844-8D21-FAF64B2274C7}" destId="{A64E8F48-EF95-7646-A687-32DA34F857B4}" srcOrd="4" destOrd="0" presId="urn:microsoft.com/office/officeart/2008/layout/LinedList"/>
    <dgm:cxn modelId="{91998548-4B4E-1146-A1D4-092C15AFAC30}" type="presParOf" srcId="{A64E8F48-EF95-7646-A687-32DA34F857B4}" destId="{8A037100-CBCD-414A-A467-46F50118E775}" srcOrd="0" destOrd="0" presId="urn:microsoft.com/office/officeart/2008/layout/LinedList"/>
    <dgm:cxn modelId="{4AF70E46-0104-4C47-AA33-364CBE543410}" type="presParOf" srcId="{A64E8F48-EF95-7646-A687-32DA34F857B4}" destId="{E6683A8E-76B1-E74E-91E9-04863B57F6A1}" srcOrd="1" destOrd="0" presId="urn:microsoft.com/office/officeart/2008/layout/LinedList"/>
    <dgm:cxn modelId="{3FEB716E-192F-3046-A08F-9A1043BB0ED2}" type="presParOf" srcId="{A64E8F48-EF95-7646-A687-32DA34F857B4}" destId="{CAAB9D1E-1AB6-EE42-85FC-F43F380795D7}" srcOrd="2" destOrd="0" presId="urn:microsoft.com/office/officeart/2008/layout/LinedList"/>
    <dgm:cxn modelId="{172271B8-C07C-6A4A-97CF-881520789AD6}" type="presParOf" srcId="{9950365D-1217-8844-8D21-FAF64B2274C7}" destId="{B4B4698D-2AB8-2F49-963F-121473DED57D}" srcOrd="5" destOrd="0" presId="urn:microsoft.com/office/officeart/2008/layout/LinedList"/>
    <dgm:cxn modelId="{CE3133FA-0D6A-C24D-BBE7-81DFC6702535}" type="presParOf" srcId="{9950365D-1217-8844-8D21-FAF64B2274C7}" destId="{7D440BD1-01CB-3F42-84A4-109FA0E863D0}"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23EB0-9180-B649-BBC9-652B4AB6ADA6}">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64F-2F1A-424E-BAF1-646F39ED22EF}">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kumimoji="1" lang="zh-CN" sz="6500" kern="1200" dirty="0"/>
            <a:t>数据集</a:t>
          </a:r>
          <a:endParaRPr lang="en-US" sz="6500" kern="1200" dirty="0"/>
        </a:p>
      </dsp:txBody>
      <dsp:txXfrm>
        <a:off x="0" y="0"/>
        <a:ext cx="2103120" cy="4351338"/>
      </dsp:txXfrm>
    </dsp:sp>
    <dsp:sp modelId="{CAEDA4BA-C923-214E-886F-9007F97D7283}">
      <dsp:nvSpPr>
        <dsp:cNvPr id="0" name=""/>
        <dsp:cNvSpPr/>
      </dsp:nvSpPr>
      <dsp:spPr>
        <a:xfrm>
          <a:off x="2260854" y="101134"/>
          <a:ext cx="8254746" cy="202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kumimoji="1" lang="en-US" sz="2800" kern="1200"/>
            <a:t>IU-Xray</a:t>
          </a:r>
          <a:r>
            <a:rPr kumimoji="1" lang="zh-CN" sz="2800" kern="1200"/>
            <a:t>：由</a:t>
          </a:r>
          <a:r>
            <a:rPr kumimoji="1" lang="en-US" sz="2800" kern="1200"/>
            <a:t>Indiana</a:t>
          </a:r>
          <a:r>
            <a:rPr kumimoji="1" lang="zh-CN" sz="2800" kern="1200"/>
            <a:t>大学收集，被广泛用于评估医疗报告生成方法的性能，它包含了与</a:t>
          </a:r>
          <a:r>
            <a:rPr kumimoji="1" lang="en-US" sz="2800" kern="1200"/>
            <a:t>3,955</a:t>
          </a:r>
          <a:r>
            <a:rPr kumimoji="1" lang="zh-CN" sz="2800" kern="1200"/>
            <a:t>份放射学报告相关的</a:t>
          </a:r>
          <a:r>
            <a:rPr kumimoji="1" lang="en-US" sz="2800" kern="1200"/>
            <a:t>7,470</a:t>
          </a:r>
          <a:r>
            <a:rPr kumimoji="1" lang="zh-CN" sz="2800" kern="1200"/>
            <a:t>张胸部</a:t>
          </a:r>
          <a:r>
            <a:rPr kumimoji="1" lang="en-US" sz="2800" kern="1200"/>
            <a:t>X</a:t>
          </a:r>
          <a:r>
            <a:rPr kumimoji="1" lang="zh-CN" sz="2800" kern="1200"/>
            <a:t>光图像，这些报告来自印第安纳州病人护理网络。</a:t>
          </a:r>
          <a:endParaRPr lang="en-US" sz="2800" kern="1200"/>
        </a:p>
      </dsp:txBody>
      <dsp:txXfrm>
        <a:off x="2260854" y="101134"/>
        <a:ext cx="8254746" cy="2022692"/>
      </dsp:txXfrm>
    </dsp:sp>
    <dsp:sp modelId="{F9B3B4C6-6994-F846-ACD4-8C508743AB23}">
      <dsp:nvSpPr>
        <dsp:cNvPr id="0" name=""/>
        <dsp:cNvSpPr/>
      </dsp:nvSpPr>
      <dsp:spPr>
        <a:xfrm>
          <a:off x="2103120" y="212382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83A8E-76B1-E74E-91E9-04863B57F6A1}">
      <dsp:nvSpPr>
        <dsp:cNvPr id="0" name=""/>
        <dsp:cNvSpPr/>
      </dsp:nvSpPr>
      <dsp:spPr>
        <a:xfrm>
          <a:off x="2260854" y="2224961"/>
          <a:ext cx="8254746" cy="202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kumimoji="1" lang="en-US" sz="2800" kern="1200"/>
            <a:t>MIMIC-CXR</a:t>
          </a:r>
          <a:r>
            <a:rPr kumimoji="1" lang="zh-CN" sz="2800" kern="1200"/>
            <a:t>：</a:t>
          </a:r>
          <a:r>
            <a:rPr kumimoji="1" lang="en-US" sz="2800" kern="1200"/>
            <a:t> MIMIC-CXR</a:t>
          </a:r>
          <a:r>
            <a:rPr kumimoji="1" lang="zh-CN" sz="2800" kern="1200"/>
            <a:t>是最近发布的迄今为止最大的数据集，由贝斯以色列女执事医疗中心</a:t>
          </a:r>
          <a:r>
            <a:rPr kumimoji="1" lang="en-US" sz="2800" kern="1200"/>
            <a:t>64588</a:t>
          </a:r>
          <a:r>
            <a:rPr kumimoji="1" lang="zh-CN" sz="2800" kern="1200"/>
            <a:t>名患者的</a:t>
          </a:r>
          <a:r>
            <a:rPr kumimoji="1" lang="en-US" sz="2800" kern="1200"/>
            <a:t>377110</a:t>
          </a:r>
          <a:r>
            <a:rPr kumimoji="1" lang="zh-CN" sz="2800" kern="1200"/>
            <a:t>张胸部</a:t>
          </a:r>
          <a:r>
            <a:rPr kumimoji="1" lang="en-US" sz="2800" kern="1200"/>
            <a:t>X</a:t>
          </a:r>
          <a:r>
            <a:rPr kumimoji="1" lang="zh-CN" sz="2800" kern="1200"/>
            <a:t>光图像和</a:t>
          </a:r>
          <a:r>
            <a:rPr kumimoji="1" lang="en-US" sz="2800" kern="1200"/>
            <a:t>227835</a:t>
          </a:r>
          <a:r>
            <a:rPr kumimoji="1" lang="zh-CN" sz="2800" kern="1200"/>
            <a:t>份放射学报告组成。</a:t>
          </a:r>
          <a:endParaRPr lang="en-US" sz="2800" kern="1200"/>
        </a:p>
      </dsp:txBody>
      <dsp:txXfrm>
        <a:off x="2260854" y="2224961"/>
        <a:ext cx="8254746" cy="2022692"/>
      </dsp:txXfrm>
    </dsp:sp>
    <dsp:sp modelId="{B4B4698D-2AB8-2F49-963F-121473DED57D}">
      <dsp:nvSpPr>
        <dsp:cNvPr id="0" name=""/>
        <dsp:cNvSpPr/>
      </dsp:nvSpPr>
      <dsp:spPr>
        <a:xfrm>
          <a:off x="2103120" y="424765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F056C-E211-624A-8B42-CD4895949405}" type="datetimeFigureOut">
              <a:rPr kumimoji="1" lang="zh-CN" altLang="en-US" smtClean="0"/>
              <a:t>2021/12/15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764D2-0424-634A-A49C-AA0B47DA701C}" type="slidenum">
              <a:rPr kumimoji="1" lang="zh-CN" altLang="en-US" smtClean="0"/>
              <a:t>‹#›</a:t>
            </a:fld>
            <a:endParaRPr kumimoji="1" lang="zh-CN" altLang="en-US"/>
          </a:p>
        </p:txBody>
      </p:sp>
    </p:spTree>
    <p:extLst>
      <p:ext uri="{BB962C8B-B14F-4D97-AF65-F5344CB8AC3E}">
        <p14:creationId xmlns:p14="http://schemas.microsoft.com/office/powerpoint/2010/main" val="3438418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0764D2-0424-634A-A49C-AA0B47DA701C}" type="slidenum">
              <a:rPr kumimoji="1" lang="zh-CN" altLang="en-US" smtClean="0"/>
              <a:t>14</a:t>
            </a:fld>
            <a:endParaRPr kumimoji="1" lang="zh-CN" altLang="en-US"/>
          </a:p>
        </p:txBody>
      </p:sp>
    </p:spTree>
    <p:extLst>
      <p:ext uri="{BB962C8B-B14F-4D97-AF65-F5344CB8AC3E}">
        <p14:creationId xmlns:p14="http://schemas.microsoft.com/office/powerpoint/2010/main" val="3832518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418D4-3EAF-9C4C-A162-5408A0DAB78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936F25E-6EE0-CD4F-B584-4CF298CEA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8321BBE-3B7F-1B40-B5DB-246570E1FF84}"/>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28ABC285-A4AA-714D-B357-BE7BA7BE9A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732A1E3-5AF3-4C4A-B57F-6142251EE5CF}"/>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2356918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F4369-545C-014C-8418-D82B7369A99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A2EE2C1-DCB5-DA4C-A68E-C4C75BA270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CC19108-EB0D-2C4A-B2AB-3AC0F14E97AF}"/>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E81C61C6-5CD5-054E-A95B-DFCF6C0107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A049D4E-4B7E-1E4C-97D0-C4777B0B0F74}"/>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97523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70CCD2-7E99-B64C-B226-97A19C8242D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2A17578-C853-ED46-B0AE-A7817A6307D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C2BD144-502F-5C45-9CC8-BE9866619B2D}"/>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E29552CA-1FE2-A448-BE2F-C4BDF8A198D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BD88E53-ECB8-3D48-9083-A72CA43E27A0}"/>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368025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09FA3-0E04-DF40-95BA-DE6A30D942A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1B00602-0475-8A44-A245-F121037C7D7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CA23133-2954-ED41-9F4B-2743A0D5D49D}"/>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07B51846-00E2-7245-A914-A9BB56FD348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949D06-BB02-7B45-857D-FEDFFBD29ED5}"/>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330430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A2691-D4A4-3049-B276-35BA750B1F2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B5694F2-DC4D-9440-A2F9-20D9D424BA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B53BE43-B24E-1647-AD7B-B7E9B06F91A2}"/>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9E3D750E-E351-BB4A-89CB-8FD7902EEB5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0F632A0-A1F4-8043-B000-B035DEBAF79B}"/>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1097396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329CE-E0E3-B74E-842A-74A4CB52F1B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3753B5D-6F83-C34F-AA50-F94447F664B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1919DF2-AB44-BD49-A225-EBEF9A28286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24986B7-811C-A94C-ADCA-5C4875F824AD}"/>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6" name="页脚占位符 5">
            <a:extLst>
              <a:ext uri="{FF2B5EF4-FFF2-40B4-BE49-F238E27FC236}">
                <a16:creationId xmlns:a16="http://schemas.microsoft.com/office/drawing/2014/main" id="{27A2B52E-0282-D44B-BDF8-CC0DEDC3774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4592159-DCB1-8C47-85C9-A2504A83337C}"/>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2857418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7B328-5F2B-AD45-AE8B-564FF1DA611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D9749C-11A9-954B-9CE2-91326FF82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E0E1B3C-4659-124D-B7BB-870FD865337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2E44B34-E4A7-2949-B3A7-7913B543F6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03FA340C-E2C1-6A4A-A08E-904C692E5ED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970E10-4602-FE4C-9B0C-4186A320B302}"/>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8" name="页脚占位符 7">
            <a:extLst>
              <a:ext uri="{FF2B5EF4-FFF2-40B4-BE49-F238E27FC236}">
                <a16:creationId xmlns:a16="http://schemas.microsoft.com/office/drawing/2014/main" id="{941690EE-5150-F744-9AF5-D09779EA440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8E5CE1F-98BE-F04B-9D93-7944B111CA5F}"/>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266487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93335-D2E4-074E-AFF3-A43BD1EFAD3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2A327FD-1007-2249-A96C-64834C38DC13}"/>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4" name="页脚占位符 3">
            <a:extLst>
              <a:ext uri="{FF2B5EF4-FFF2-40B4-BE49-F238E27FC236}">
                <a16:creationId xmlns:a16="http://schemas.microsoft.com/office/drawing/2014/main" id="{0F5EEC5F-18F2-0C47-825D-F4772A293EF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7988F8-85A6-9C45-9095-8054E10155FA}"/>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504132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8FF15E-EBA5-1F4D-8E52-2D1D9093D273}"/>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3" name="页脚占位符 2">
            <a:extLst>
              <a:ext uri="{FF2B5EF4-FFF2-40B4-BE49-F238E27FC236}">
                <a16:creationId xmlns:a16="http://schemas.microsoft.com/office/drawing/2014/main" id="{9D7B2924-41EE-D246-A7C5-4ADA9C4C7D8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FCA4A75-9780-5C46-AE73-36B11160B0D1}"/>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247776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AF474-81D9-834E-8665-8E71D6BC51A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4AED454-58E4-9D4E-9A12-1D249B17AA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170FB46-D78B-4243-AE22-4020B0F1E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D120C31-6C57-2A4A-AEA1-C077EC30CB5E}"/>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6" name="页脚占位符 5">
            <a:extLst>
              <a:ext uri="{FF2B5EF4-FFF2-40B4-BE49-F238E27FC236}">
                <a16:creationId xmlns:a16="http://schemas.microsoft.com/office/drawing/2014/main" id="{AF791651-C280-E84C-AFC3-52437501887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1A84EB-3041-764F-97CF-C20DC4783D7A}"/>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75497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4DAFD-7981-FC42-BEA2-82010B9E3EE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EB2838C-220C-3048-8B4C-4D7FEC0FB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46B2AA7-06A3-E74E-AFF0-1C182CE36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C8F87AE-4506-7240-A7B1-C82417D805FE}"/>
              </a:ext>
            </a:extLst>
          </p:cNvPr>
          <p:cNvSpPr>
            <a:spLocks noGrp="1"/>
          </p:cNvSpPr>
          <p:nvPr>
            <p:ph type="dt" sz="half" idx="10"/>
          </p:nvPr>
        </p:nvSpPr>
        <p:spPr/>
        <p:txBody>
          <a:bodyPr/>
          <a:lstStyle/>
          <a:p>
            <a:fld id="{10AB8E6C-73EB-214D-9A4D-A9564BEC485C}" type="datetimeFigureOut">
              <a:rPr kumimoji="1" lang="zh-CN" altLang="en-US" smtClean="0"/>
              <a:t>2021/12/15</a:t>
            </a:fld>
            <a:endParaRPr kumimoji="1" lang="zh-CN" altLang="en-US"/>
          </a:p>
        </p:txBody>
      </p:sp>
      <p:sp>
        <p:nvSpPr>
          <p:cNvPr id="6" name="页脚占位符 5">
            <a:extLst>
              <a:ext uri="{FF2B5EF4-FFF2-40B4-BE49-F238E27FC236}">
                <a16:creationId xmlns:a16="http://schemas.microsoft.com/office/drawing/2014/main" id="{26E4D59F-0D0F-E841-802B-55D3CA2A6E6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3D99916-5F03-0341-998D-E6A77426507B}"/>
              </a:ext>
            </a:extLst>
          </p:cNvPr>
          <p:cNvSpPr>
            <a:spLocks noGrp="1"/>
          </p:cNvSpPr>
          <p:nvPr>
            <p:ph type="sldNum" sz="quarter" idx="12"/>
          </p:nvPr>
        </p:nvSpPr>
        <p:spPr/>
        <p:txBody>
          <a:body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2513554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04D8B3-ADA0-7146-A6FE-E2F320F5A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81649BD-AE86-8E4A-8CA1-47657CE04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0009D4-8951-5446-BAEB-4C62F3D75C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B8E6C-73EB-214D-9A4D-A9564BEC485C}" type="datetimeFigureOut">
              <a:rPr kumimoji="1" lang="zh-CN" altLang="en-US" smtClean="0"/>
              <a:t>2021/12/15</a:t>
            </a:fld>
            <a:endParaRPr kumimoji="1" lang="zh-CN" altLang="en-US"/>
          </a:p>
        </p:txBody>
      </p:sp>
      <p:sp>
        <p:nvSpPr>
          <p:cNvPr id="5" name="页脚占位符 4">
            <a:extLst>
              <a:ext uri="{FF2B5EF4-FFF2-40B4-BE49-F238E27FC236}">
                <a16:creationId xmlns:a16="http://schemas.microsoft.com/office/drawing/2014/main" id="{27A6BD2B-2A8C-D14C-8DC0-6D3FCCBD80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13778C2-B526-FE47-8FAD-B00528920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127C5-4586-A64A-A583-7430FECAE03F}" type="slidenum">
              <a:rPr kumimoji="1" lang="zh-CN" altLang="en-US" smtClean="0"/>
              <a:t>‹#›</a:t>
            </a:fld>
            <a:endParaRPr kumimoji="1" lang="zh-CN" altLang="en-US"/>
          </a:p>
        </p:txBody>
      </p:sp>
    </p:spTree>
    <p:extLst>
      <p:ext uri="{BB962C8B-B14F-4D97-AF65-F5344CB8AC3E}">
        <p14:creationId xmlns:p14="http://schemas.microsoft.com/office/powerpoint/2010/main" val="457535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37E9450-D2E6-0245-953E-A4B307EFE102}"/>
              </a:ext>
            </a:extLst>
          </p:cNvPr>
          <p:cNvSpPr>
            <a:spLocks noGrp="1"/>
          </p:cNvSpPr>
          <p:nvPr>
            <p:ph type="ctrTitle"/>
          </p:nvPr>
        </p:nvSpPr>
        <p:spPr>
          <a:xfrm>
            <a:off x="1100669" y="1111086"/>
            <a:ext cx="7690104" cy="2623885"/>
          </a:xfrm>
        </p:spPr>
        <p:txBody>
          <a:bodyPr anchor="ctr">
            <a:normAutofit/>
          </a:bodyPr>
          <a:lstStyle/>
          <a:p>
            <a:pPr algn="l"/>
            <a:r>
              <a:rPr kumimoji="1" lang="en" altLang="zh-CN" sz="4000" dirty="0">
                <a:solidFill>
                  <a:srgbClr val="FFFFFF"/>
                </a:solidFill>
              </a:rPr>
              <a:t>Competence-based Multimodal Curriculum Learning for Medical Report Generation</a:t>
            </a:r>
            <a:r>
              <a:rPr kumimoji="1" lang="zh-CN" altLang="en-US" sz="4000" dirty="0">
                <a:solidFill>
                  <a:srgbClr val="FFFFFF"/>
                </a:solidFill>
              </a:rPr>
              <a:t>（</a:t>
            </a:r>
            <a:r>
              <a:rPr kumimoji="1" lang="en-US" altLang="zh-CN" sz="4000" dirty="0">
                <a:solidFill>
                  <a:srgbClr val="FFFFFF"/>
                </a:solidFill>
              </a:rPr>
              <a:t>ACL2021</a:t>
            </a:r>
            <a:r>
              <a:rPr kumimoji="1" lang="zh-CN" altLang="en-US" sz="4000" dirty="0">
                <a:solidFill>
                  <a:srgbClr val="FFFFFF"/>
                </a:solidFill>
              </a:rPr>
              <a:t>）</a:t>
            </a:r>
          </a:p>
        </p:txBody>
      </p:sp>
      <p:sp>
        <p:nvSpPr>
          <p:cNvPr id="31" name="Rectangle 3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副标题 2">
            <a:extLst>
              <a:ext uri="{FF2B5EF4-FFF2-40B4-BE49-F238E27FC236}">
                <a16:creationId xmlns:a16="http://schemas.microsoft.com/office/drawing/2014/main" id="{297B9D74-C5F5-1943-A1E9-A6FA9944EF59}"/>
              </a:ext>
            </a:extLst>
          </p:cNvPr>
          <p:cNvSpPr>
            <a:spLocks noGrp="1"/>
          </p:cNvSpPr>
          <p:nvPr>
            <p:ph type="subTitle" idx="1"/>
          </p:nvPr>
        </p:nvSpPr>
        <p:spPr>
          <a:xfrm>
            <a:off x="1079499" y="4843002"/>
            <a:ext cx="10012680" cy="1234345"/>
          </a:xfrm>
        </p:spPr>
        <p:txBody>
          <a:bodyPr anchor="ctr">
            <a:normAutofit/>
          </a:bodyPr>
          <a:lstStyle/>
          <a:p>
            <a:pPr algn="l"/>
            <a:r>
              <a:rPr kumimoji="1" lang="zh-CN" altLang="en" sz="2600">
                <a:solidFill>
                  <a:srgbClr val="1B1B1B"/>
                </a:solidFill>
              </a:rPr>
              <a:t>作者</a:t>
            </a:r>
            <a:r>
              <a:rPr kumimoji="1" lang="zh-CN" altLang="en-US" sz="2600">
                <a:solidFill>
                  <a:srgbClr val="1B1B1B"/>
                </a:solidFill>
              </a:rPr>
              <a:t>：</a:t>
            </a:r>
            <a:r>
              <a:rPr kumimoji="1" lang="en" altLang="zh-CN" sz="2600">
                <a:solidFill>
                  <a:srgbClr val="1B1B1B"/>
                </a:solidFill>
              </a:rPr>
              <a:t>Fenglin Liu  , Shen Ge  , Xian Wu</a:t>
            </a:r>
          </a:p>
          <a:p>
            <a:pPr algn="l"/>
            <a:r>
              <a:rPr kumimoji="1" lang="zh-CN" altLang="en-US" sz="2600">
                <a:solidFill>
                  <a:srgbClr val="1B1B1B"/>
                </a:solidFill>
              </a:rPr>
              <a:t>汇报人：郑仁杰</a:t>
            </a:r>
            <a:endParaRPr kumimoji="1" lang="en" altLang="zh-CN" sz="2600">
              <a:solidFill>
                <a:srgbClr val="1B1B1B"/>
              </a:solidFill>
            </a:endParaRPr>
          </a:p>
          <a:p>
            <a:pPr algn="l"/>
            <a:endParaRPr kumimoji="1" lang="zh-CN" altLang="en-US" sz="2600">
              <a:solidFill>
                <a:srgbClr val="1B1B1B"/>
              </a:solidFill>
            </a:endParaRPr>
          </a:p>
        </p:txBody>
      </p:sp>
      <p:sp>
        <p:nvSpPr>
          <p:cNvPr id="33" name="Rectangle 3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Graphic 25" descr="书籍">
            <a:extLst>
              <a:ext uri="{FF2B5EF4-FFF2-40B4-BE49-F238E27FC236}">
                <a16:creationId xmlns:a16="http://schemas.microsoft.com/office/drawing/2014/main" id="{F280BEC5-530E-4880-8202-500AAAE159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552256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A259E7A-1565-6F45-8388-D79F20F4B8E3}"/>
              </a:ext>
            </a:extLst>
          </p:cNvPr>
          <p:cNvSpPr>
            <a:spLocks noGrp="1"/>
          </p:cNvSpPr>
          <p:nvPr>
            <p:ph type="title"/>
          </p:nvPr>
        </p:nvSpPr>
        <p:spPr>
          <a:xfrm>
            <a:off x="838200" y="365125"/>
            <a:ext cx="10515600" cy="1325563"/>
          </a:xfrm>
        </p:spPr>
        <p:txBody>
          <a:bodyPr>
            <a:normAutofit/>
          </a:bodyPr>
          <a:lstStyle/>
          <a:p>
            <a:r>
              <a:rPr kumimoji="1" lang="en" altLang="zh-CN" dirty="0"/>
              <a:t>Visual Difficulty</a:t>
            </a:r>
            <a:endParaRPr kumimoji="1" lang="zh-CN" alt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A59CB0F7-7EBC-5843-846F-7239FCF7F758}"/>
              </a:ext>
            </a:extLst>
          </p:cNvPr>
          <p:cNvSpPr>
            <a:spLocks noGrp="1"/>
          </p:cNvSpPr>
          <p:nvPr>
            <p:ph idx="1"/>
          </p:nvPr>
        </p:nvSpPr>
        <p:spPr>
          <a:xfrm>
            <a:off x="838200" y="1825625"/>
            <a:ext cx="10515600" cy="4351338"/>
          </a:xfrm>
        </p:spPr>
        <p:txBody>
          <a:bodyPr>
            <a:normAutofit/>
          </a:bodyPr>
          <a:lstStyle/>
          <a:p>
            <a:pPr marL="0" indent="0">
              <a:buNone/>
            </a:pPr>
            <a:r>
              <a:rPr kumimoji="1" lang="zh-CN" altLang="en-US" sz="2400" dirty="0"/>
              <a:t>       作者定义了一个启发式的指标和一个基于模型的指标来估计视觉难度。</a:t>
            </a:r>
            <a:endParaRPr kumimoji="1" lang="en-US" altLang="zh-CN" sz="2400" dirty="0"/>
          </a:p>
          <a:p>
            <a:pPr marL="0" indent="0">
              <a:buNone/>
            </a:pPr>
            <a:r>
              <a:rPr kumimoji="1" lang="en" altLang="zh-CN" sz="2400" dirty="0"/>
              <a:t>Heuristic Metric d</a:t>
            </a:r>
            <a:r>
              <a:rPr kumimoji="1" lang="en-US" altLang="zh-CN" sz="2400" dirty="0"/>
              <a:t>1:</a:t>
            </a:r>
            <a:r>
              <a:rPr kumimoji="1" lang="zh-CN" altLang="en-US" sz="2400" dirty="0"/>
              <a:t>给定一个输入图像，我们再次使用</a:t>
            </a:r>
            <a:r>
              <a:rPr kumimoji="1" lang="en-US" altLang="zh-CN" sz="2400" dirty="0"/>
              <a:t>ResNet-50</a:t>
            </a:r>
            <a:r>
              <a:rPr kumimoji="1" lang="zh-CN" altLang="en-US" sz="2400" dirty="0"/>
              <a:t>（在</a:t>
            </a:r>
            <a:r>
              <a:rPr kumimoji="1" lang="en-US" altLang="zh-CN" sz="2400" dirty="0"/>
              <a:t>ImageNet</a:t>
            </a:r>
            <a:r>
              <a:rPr kumimoji="1" lang="zh-CN" altLang="en-US" sz="2400" dirty="0"/>
              <a:t>进行预训练，在</a:t>
            </a:r>
            <a:r>
              <a:rPr lang="en-US" altLang="zh-CN" dirty="0" err="1"/>
              <a:t>CheXpert</a:t>
            </a:r>
            <a:r>
              <a:rPr lang="zh-CN" altLang="zh-CN" sz="2400" dirty="0"/>
              <a:t> </a:t>
            </a:r>
            <a:r>
              <a:rPr lang="zh-CN" altLang="en-US" sz="2400" dirty="0"/>
              <a:t>进行</a:t>
            </a:r>
            <a:r>
              <a:rPr lang="en-US" altLang="zh-CN" sz="2400" dirty="0"/>
              <a:t>fine-tune</a:t>
            </a:r>
            <a:r>
              <a:rPr kumimoji="1" lang="zh-CN" altLang="en-US" sz="2400" dirty="0"/>
              <a:t>）来获得图像嵌入。最后，输入图像和正常图像之间的平均余弦相似度被作为视觉难度的启发式度量。</a:t>
            </a:r>
            <a:endParaRPr kumimoji="1" lang="en-US" altLang="zh-CN" sz="2400" dirty="0"/>
          </a:p>
          <a:p>
            <a:pPr marL="0" indent="0">
              <a:buNone/>
            </a:pPr>
            <a:r>
              <a:rPr kumimoji="1" lang="en" altLang="zh-CN" sz="2400" dirty="0"/>
              <a:t>Model Conﬁdence d</a:t>
            </a:r>
            <a:r>
              <a:rPr kumimoji="1" lang="en-US" altLang="zh-CN" sz="2400" dirty="0"/>
              <a:t>2:</a:t>
            </a:r>
            <a:r>
              <a:rPr kumimoji="1" lang="zh-CN" altLang="en-US" sz="2400" dirty="0"/>
              <a:t>作者采用上述</a:t>
            </a:r>
            <a:r>
              <a:rPr kumimoji="1" lang="en-US" altLang="zh-CN" sz="2400" dirty="0"/>
              <a:t>ResNet50</a:t>
            </a:r>
            <a:r>
              <a:rPr kumimoji="1" lang="zh-CN" altLang="en-US" sz="2400" dirty="0"/>
              <a:t>来进行异常分类任务。首先采用</a:t>
            </a:r>
            <a:r>
              <a:rPr kumimoji="1" lang="en-US" altLang="zh-CN" sz="2400" dirty="0"/>
              <a:t>ResNet-50</a:t>
            </a:r>
            <a:r>
              <a:rPr kumimoji="1" lang="zh-CN" altLang="en-US" sz="2400" dirty="0"/>
              <a:t>来获取分类概率分布，然后采用交叉熵</a:t>
            </a:r>
            <a:r>
              <a:rPr kumimoji="1" lang="en-US" altLang="zh-CN" sz="2400" dirty="0"/>
              <a:t>H(I)</a:t>
            </a:r>
            <a:r>
              <a:rPr kumimoji="1" lang="zh-CN" altLang="en-US" sz="2400" dirty="0"/>
              <a:t>作为模型的确信度量，表明一个图像是否容易被分类。</a:t>
            </a:r>
            <a:endParaRPr kumimoji="1" lang="en-US" altLang="zh-CN" sz="2400" dirty="0"/>
          </a:p>
          <a:p>
            <a:pPr marL="0" indent="0">
              <a:buNone/>
            </a:pPr>
            <a:endParaRPr kumimoji="1" lang="en-US" altLang="zh-CN" sz="2400" dirty="0"/>
          </a:p>
        </p:txBody>
      </p:sp>
      <p:pic>
        <p:nvPicPr>
          <p:cNvPr id="5" name="图片 4" descr="文本&#10;&#10;描述已自动生成">
            <a:extLst>
              <a:ext uri="{FF2B5EF4-FFF2-40B4-BE49-F238E27FC236}">
                <a16:creationId xmlns:a16="http://schemas.microsoft.com/office/drawing/2014/main" id="{0BF3019D-5927-A04C-948C-3D13E0D36326}"/>
              </a:ext>
            </a:extLst>
          </p:cNvPr>
          <p:cNvPicPr>
            <a:picLocks noChangeAspect="1"/>
          </p:cNvPicPr>
          <p:nvPr/>
        </p:nvPicPr>
        <p:blipFill>
          <a:blip r:embed="rId2"/>
          <a:stretch>
            <a:fillRect/>
          </a:stretch>
        </p:blipFill>
        <p:spPr>
          <a:xfrm>
            <a:off x="3638550" y="4693047"/>
            <a:ext cx="5981700" cy="1473200"/>
          </a:xfrm>
          <a:prstGeom prst="rect">
            <a:avLst/>
          </a:prstGeom>
        </p:spPr>
      </p:pic>
    </p:spTree>
    <p:extLst>
      <p:ext uri="{BB962C8B-B14F-4D97-AF65-F5344CB8AC3E}">
        <p14:creationId xmlns:p14="http://schemas.microsoft.com/office/powerpoint/2010/main" val="311567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50E7-04F4-E740-BD8C-DE3A32B853D0}"/>
              </a:ext>
            </a:extLst>
          </p:cNvPr>
          <p:cNvSpPr>
            <a:spLocks noGrp="1"/>
          </p:cNvSpPr>
          <p:nvPr>
            <p:ph type="title"/>
          </p:nvPr>
        </p:nvSpPr>
        <p:spPr/>
        <p:txBody>
          <a:bodyPr/>
          <a:lstStyle/>
          <a:p>
            <a:r>
              <a:rPr kumimoji="1" lang="en" altLang="zh-CN" dirty="0"/>
              <a:t>Textual Difficulty</a:t>
            </a:r>
            <a:endParaRPr kumimoji="1" lang="zh-CN" altLang="en-US" dirty="0"/>
          </a:p>
        </p:txBody>
      </p:sp>
      <p:sp>
        <p:nvSpPr>
          <p:cNvPr id="3" name="内容占位符 2">
            <a:extLst>
              <a:ext uri="{FF2B5EF4-FFF2-40B4-BE49-F238E27FC236}">
                <a16:creationId xmlns:a16="http://schemas.microsoft.com/office/drawing/2014/main" id="{4BE083AB-6ABB-3340-98CD-8F34A80BE727}"/>
              </a:ext>
            </a:extLst>
          </p:cNvPr>
          <p:cNvSpPr>
            <a:spLocks noGrp="1"/>
          </p:cNvSpPr>
          <p:nvPr>
            <p:ph idx="1"/>
          </p:nvPr>
        </p:nvSpPr>
        <p:spPr/>
        <p:txBody>
          <a:bodyPr/>
          <a:lstStyle/>
          <a:p>
            <a:pPr marL="0" indent="0">
              <a:buNone/>
            </a:pPr>
            <a:r>
              <a:rPr kumimoji="1" lang="zh-CN" altLang="en-US" dirty="0"/>
              <a:t>       作者同样定义了一个启发式指标和一个基于模型的指标来估计文本的难度。</a:t>
            </a:r>
            <a:endParaRPr kumimoji="1" lang="en-US" altLang="zh-CN" dirty="0"/>
          </a:p>
          <a:p>
            <a:pPr marL="0" indent="0">
              <a:buNone/>
            </a:pPr>
            <a:r>
              <a:rPr kumimoji="1" lang="en" altLang="zh-CN" dirty="0"/>
              <a:t>Heuristic Metric d</a:t>
            </a:r>
            <a:r>
              <a:rPr kumimoji="1" lang="en-US" altLang="zh-CN" dirty="0"/>
              <a:t>3:</a:t>
            </a:r>
            <a:r>
              <a:rPr kumimoji="1" lang="zh-CN" altLang="en-US" dirty="0"/>
              <a:t>作者采用报告中异常句子的数量来定义报告的难度。作者将包含</a:t>
            </a:r>
            <a:r>
              <a:rPr kumimoji="1" lang="en-US" altLang="zh-CN" dirty="0"/>
              <a:t>“no”, “normal”, “clear”, “stable”</a:t>
            </a:r>
            <a:r>
              <a:rPr kumimoji="1" lang="zh-CN" altLang="en-US" dirty="0"/>
              <a:t>的句子视为正常句子，其余句子则视为异常句子。</a:t>
            </a:r>
            <a:endParaRPr kumimoji="1" lang="en-US" altLang="zh-CN" dirty="0"/>
          </a:p>
          <a:p>
            <a:pPr marL="0" indent="0">
              <a:buNone/>
            </a:pPr>
            <a:r>
              <a:rPr kumimoji="1" lang="en" altLang="zh-CN" dirty="0"/>
              <a:t>Model Confidence d4:</a:t>
            </a:r>
            <a:r>
              <a:rPr kumimoji="1" lang="zh-CN" altLang="en-US" dirty="0"/>
              <a:t>作者进一步引入了模型的确定性作为衡量标准。使用训练样本的</a:t>
            </a:r>
            <a:r>
              <a:rPr kumimoji="1" lang="en" altLang="zh-CN" dirty="0"/>
              <a:t>negative log-likelihood loss values</a:t>
            </a:r>
            <a:r>
              <a:rPr kumimoji="1" lang="zh-CN" altLang="en-US" dirty="0"/>
              <a:t>来定义难度。</a:t>
            </a:r>
          </a:p>
        </p:txBody>
      </p:sp>
    </p:spTree>
    <p:extLst>
      <p:ext uri="{BB962C8B-B14F-4D97-AF65-F5344CB8AC3E}">
        <p14:creationId xmlns:p14="http://schemas.microsoft.com/office/powerpoint/2010/main" val="278302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634D8-4C72-A146-B86B-FB2A3DB0A7E0}"/>
              </a:ext>
            </a:extLst>
          </p:cNvPr>
          <p:cNvSpPr>
            <a:spLocks noGrp="1"/>
          </p:cNvSpPr>
          <p:nvPr>
            <p:ph type="title"/>
          </p:nvPr>
        </p:nvSpPr>
        <p:spPr/>
        <p:txBody>
          <a:bodyPr/>
          <a:lstStyle/>
          <a:p>
            <a:r>
              <a:rPr kumimoji="1" lang="en-US" altLang="zh-CN" dirty="0"/>
              <a:t>Single Difficulty-based Curriculum Learning</a:t>
            </a:r>
            <a:endParaRPr kumimoji="1" lang="zh-CN" altLang="en-US" dirty="0"/>
          </a:p>
        </p:txBody>
      </p:sp>
      <p:pic>
        <p:nvPicPr>
          <p:cNvPr id="6" name="内容占位符 5" descr="文本&#10;&#10;描述已自动生成">
            <a:extLst>
              <a:ext uri="{FF2B5EF4-FFF2-40B4-BE49-F238E27FC236}">
                <a16:creationId xmlns:a16="http://schemas.microsoft.com/office/drawing/2014/main" id="{AE3881CE-3365-0044-AB10-BADF09D54CD3}"/>
              </a:ext>
            </a:extLst>
          </p:cNvPr>
          <p:cNvPicPr>
            <a:picLocks noGrp="1" noChangeAspect="1"/>
          </p:cNvPicPr>
          <p:nvPr>
            <p:ph idx="1"/>
          </p:nvPr>
        </p:nvPicPr>
        <p:blipFill>
          <a:blip r:embed="rId2"/>
          <a:stretch>
            <a:fillRect/>
          </a:stretch>
        </p:blipFill>
        <p:spPr>
          <a:xfrm>
            <a:off x="688822" y="1559811"/>
            <a:ext cx="5157835" cy="4351338"/>
          </a:xfrm>
        </p:spPr>
      </p:pic>
      <p:pic>
        <p:nvPicPr>
          <p:cNvPr id="8" name="图片 7" descr="图示, 示意图&#10;&#10;描述已自动生成">
            <a:extLst>
              <a:ext uri="{FF2B5EF4-FFF2-40B4-BE49-F238E27FC236}">
                <a16:creationId xmlns:a16="http://schemas.microsoft.com/office/drawing/2014/main" id="{17F58E34-13EE-9845-AEA3-B0111B4109AD}"/>
              </a:ext>
            </a:extLst>
          </p:cNvPr>
          <p:cNvPicPr>
            <a:picLocks noChangeAspect="1"/>
          </p:cNvPicPr>
          <p:nvPr/>
        </p:nvPicPr>
        <p:blipFill>
          <a:blip r:embed="rId3"/>
          <a:stretch>
            <a:fillRect/>
          </a:stretch>
        </p:blipFill>
        <p:spPr>
          <a:xfrm>
            <a:off x="6305107" y="3229418"/>
            <a:ext cx="5080000" cy="1143000"/>
          </a:xfrm>
          <a:prstGeom prst="rect">
            <a:avLst/>
          </a:prstGeom>
        </p:spPr>
      </p:pic>
      <p:sp>
        <p:nvSpPr>
          <p:cNvPr id="9" name="文本框 8">
            <a:extLst>
              <a:ext uri="{FF2B5EF4-FFF2-40B4-BE49-F238E27FC236}">
                <a16:creationId xmlns:a16="http://schemas.microsoft.com/office/drawing/2014/main" id="{9ADC8DA0-A166-6C44-9A19-EDA843737D5D}"/>
              </a:ext>
            </a:extLst>
          </p:cNvPr>
          <p:cNvSpPr txBox="1"/>
          <p:nvPr/>
        </p:nvSpPr>
        <p:spPr>
          <a:xfrm>
            <a:off x="6273800" y="1690688"/>
            <a:ext cx="5080000" cy="1477328"/>
          </a:xfrm>
          <a:prstGeom prst="rect">
            <a:avLst/>
          </a:prstGeom>
          <a:noFill/>
        </p:spPr>
        <p:txBody>
          <a:bodyPr wrap="square" rtlCol="0">
            <a:spAutoFit/>
          </a:bodyPr>
          <a:lstStyle/>
          <a:p>
            <a:r>
              <a:rPr kumimoji="1" lang="en" altLang="zh-CN" dirty="0" err="1"/>
              <a:t>Platanios</a:t>
            </a:r>
            <a:r>
              <a:rPr kumimoji="1" lang="zh-CN" altLang="en-US" dirty="0"/>
              <a:t>等人（</a:t>
            </a:r>
            <a:r>
              <a:rPr kumimoji="1" lang="en-US" altLang="zh-CN" dirty="0"/>
              <a:t>2019</a:t>
            </a:r>
            <a:r>
              <a:rPr kumimoji="1" lang="zh-CN" altLang="en-US" dirty="0"/>
              <a:t>）提出了一个基于能力和单一难度的课程学习框架（见算法</a:t>
            </a:r>
            <a:r>
              <a:rPr kumimoji="1" lang="en-US" altLang="zh-CN" dirty="0"/>
              <a:t>1</a:t>
            </a:r>
            <a:r>
              <a:rPr kumimoji="1" lang="zh-CN" altLang="en-US" dirty="0"/>
              <a:t>），该框架首先根据单一难度指标</a:t>
            </a:r>
            <a:r>
              <a:rPr kumimoji="1" lang="en" altLang="zh-CN" dirty="0"/>
              <a:t>d</a:t>
            </a:r>
            <a:r>
              <a:rPr kumimoji="1" lang="zh-CN" altLang="en-US" dirty="0"/>
              <a:t>对训练数据集</a:t>
            </a:r>
            <a:r>
              <a:rPr kumimoji="1" lang="en" altLang="zh-CN" dirty="0"/>
              <a:t>D</a:t>
            </a:r>
            <a:r>
              <a:rPr kumimoji="1" lang="zh-CN" altLang="en-US" dirty="0"/>
              <a:t>训练中的每个实例进行排序，然后通过以下函数形式确定训练步骤</a:t>
            </a:r>
            <a:r>
              <a:rPr kumimoji="1" lang="en" altLang="zh-CN" dirty="0"/>
              <a:t>t</a:t>
            </a:r>
            <a:r>
              <a:rPr kumimoji="1" lang="zh-CN" altLang="en-US" dirty="0"/>
              <a:t>的模型能力</a:t>
            </a:r>
            <a:r>
              <a:rPr kumimoji="1" lang="en" altLang="zh-CN" dirty="0"/>
              <a:t>c</a:t>
            </a:r>
            <a:r>
              <a:rPr kumimoji="1" lang="zh-CN" altLang="en" dirty="0"/>
              <a:t>（</a:t>
            </a:r>
            <a:r>
              <a:rPr kumimoji="1" lang="en" altLang="zh-CN" dirty="0"/>
              <a:t>t</a:t>
            </a:r>
            <a:r>
              <a:rPr kumimoji="1" lang="zh-CN" altLang="en" dirty="0"/>
              <a:t>）∈（</a:t>
            </a:r>
            <a:r>
              <a:rPr kumimoji="1" lang="en" altLang="zh-CN" dirty="0"/>
              <a:t>0</a:t>
            </a:r>
            <a:r>
              <a:rPr kumimoji="1" lang="zh-CN" altLang="en" dirty="0"/>
              <a:t>，</a:t>
            </a:r>
            <a:r>
              <a:rPr kumimoji="1" lang="en" altLang="zh-CN" dirty="0"/>
              <a:t>1</a:t>
            </a:r>
            <a:r>
              <a:rPr kumimoji="1" lang="zh-CN" altLang="en" dirty="0"/>
              <a:t>］。</a:t>
            </a:r>
            <a:endParaRPr kumimoji="1" lang="zh-CN" altLang="en-US" dirty="0"/>
          </a:p>
        </p:txBody>
      </p:sp>
      <p:sp>
        <p:nvSpPr>
          <p:cNvPr id="10" name="文本框 9">
            <a:extLst>
              <a:ext uri="{FF2B5EF4-FFF2-40B4-BE49-F238E27FC236}">
                <a16:creationId xmlns:a16="http://schemas.microsoft.com/office/drawing/2014/main" id="{3C5037DE-56F8-3445-978A-B5397EF24F52}"/>
              </a:ext>
            </a:extLst>
          </p:cNvPr>
          <p:cNvSpPr txBox="1"/>
          <p:nvPr/>
        </p:nvSpPr>
        <p:spPr>
          <a:xfrm>
            <a:off x="6345345" y="4493579"/>
            <a:ext cx="5008455" cy="923330"/>
          </a:xfrm>
          <a:prstGeom prst="rect">
            <a:avLst/>
          </a:prstGeom>
          <a:noFill/>
        </p:spPr>
        <p:txBody>
          <a:bodyPr wrap="square" rtlCol="0">
            <a:spAutoFit/>
          </a:bodyPr>
          <a:lstStyle/>
          <a:p>
            <a:r>
              <a:rPr kumimoji="1" lang="zh-CN" altLang="en-US" dirty="0"/>
              <a:t>其中</a:t>
            </a:r>
            <a:r>
              <a:rPr kumimoji="1" lang="en" altLang="zh-CN" dirty="0"/>
              <a:t>c(0)</a:t>
            </a:r>
            <a:r>
              <a:rPr kumimoji="1" lang="zh-CN" altLang="en-US" dirty="0"/>
              <a:t>是初始能力，通常设置为</a:t>
            </a:r>
            <a:r>
              <a:rPr kumimoji="1" lang="en-US" altLang="zh-CN" dirty="0"/>
              <a:t>0.01</a:t>
            </a:r>
            <a:r>
              <a:rPr kumimoji="1" lang="zh-CN" altLang="en-US" dirty="0"/>
              <a:t>，</a:t>
            </a:r>
            <a:r>
              <a:rPr kumimoji="1" lang="en" altLang="zh-CN" dirty="0"/>
              <a:t>p</a:t>
            </a:r>
            <a:r>
              <a:rPr kumimoji="1" lang="zh-CN" altLang="en-US" dirty="0"/>
              <a:t>是控制课程进度的系数，通常设置为</a:t>
            </a:r>
            <a:r>
              <a:rPr kumimoji="1" lang="en-US" altLang="zh-CN" dirty="0"/>
              <a:t>2</a:t>
            </a:r>
            <a:r>
              <a:rPr kumimoji="1" lang="zh-CN" altLang="en-US" dirty="0"/>
              <a:t>，</a:t>
            </a:r>
            <a:r>
              <a:rPr kumimoji="1" lang="en" altLang="zh-CN" dirty="0"/>
              <a:t>T</a:t>
            </a:r>
            <a:r>
              <a:rPr kumimoji="1" lang="zh-CN" altLang="en-US" dirty="0"/>
              <a:t>是课程学习的时间，决定了课程的长度。</a:t>
            </a:r>
          </a:p>
        </p:txBody>
      </p:sp>
    </p:spTree>
    <p:extLst>
      <p:ext uri="{BB962C8B-B14F-4D97-AF65-F5344CB8AC3E}">
        <p14:creationId xmlns:p14="http://schemas.microsoft.com/office/powerpoint/2010/main" val="1220149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1B587-AC84-6245-8A24-62CBB9B61A51}"/>
              </a:ext>
            </a:extLst>
          </p:cNvPr>
          <p:cNvSpPr>
            <a:spLocks noGrp="1"/>
          </p:cNvSpPr>
          <p:nvPr>
            <p:ph type="title"/>
          </p:nvPr>
        </p:nvSpPr>
        <p:spPr/>
        <p:txBody>
          <a:bodyPr/>
          <a:lstStyle/>
          <a:p>
            <a:r>
              <a:rPr kumimoji="1" lang="en" altLang="zh-CN" dirty="0"/>
              <a:t>Multiple Difficulty-based Curriculum Learning</a:t>
            </a:r>
            <a:endParaRPr kumimoji="1" lang="zh-CN" altLang="en-US" dirty="0"/>
          </a:p>
        </p:txBody>
      </p:sp>
      <p:pic>
        <p:nvPicPr>
          <p:cNvPr id="5" name="内容占位符 4" descr="文本&#10;&#10;描述已自动生成">
            <a:extLst>
              <a:ext uri="{FF2B5EF4-FFF2-40B4-BE49-F238E27FC236}">
                <a16:creationId xmlns:a16="http://schemas.microsoft.com/office/drawing/2014/main" id="{5491C5D0-E5D3-AF4F-B3BD-94EDFB4AE42B}"/>
              </a:ext>
            </a:extLst>
          </p:cNvPr>
          <p:cNvPicPr>
            <a:picLocks noGrp="1" noChangeAspect="1"/>
          </p:cNvPicPr>
          <p:nvPr>
            <p:ph idx="1"/>
          </p:nvPr>
        </p:nvPicPr>
        <p:blipFill>
          <a:blip r:embed="rId2"/>
          <a:stretch>
            <a:fillRect/>
          </a:stretch>
        </p:blipFill>
        <p:spPr>
          <a:xfrm>
            <a:off x="838200" y="1690687"/>
            <a:ext cx="3776330" cy="4802187"/>
          </a:xfrm>
        </p:spPr>
      </p:pic>
      <p:pic>
        <p:nvPicPr>
          <p:cNvPr id="8" name="图片 7" descr="图示&#10;&#10;描述已自动生成">
            <a:extLst>
              <a:ext uri="{FF2B5EF4-FFF2-40B4-BE49-F238E27FC236}">
                <a16:creationId xmlns:a16="http://schemas.microsoft.com/office/drawing/2014/main" id="{88F6ECAE-168F-F946-89D6-DA597A3081D4}"/>
              </a:ext>
            </a:extLst>
          </p:cNvPr>
          <p:cNvPicPr>
            <a:picLocks noChangeAspect="1"/>
          </p:cNvPicPr>
          <p:nvPr/>
        </p:nvPicPr>
        <p:blipFill>
          <a:blip r:embed="rId3"/>
          <a:stretch>
            <a:fillRect/>
          </a:stretch>
        </p:blipFill>
        <p:spPr>
          <a:xfrm>
            <a:off x="5524894" y="1148510"/>
            <a:ext cx="4662094" cy="5709490"/>
          </a:xfrm>
          <a:prstGeom prst="rect">
            <a:avLst/>
          </a:prstGeom>
        </p:spPr>
      </p:pic>
    </p:spTree>
    <p:extLst>
      <p:ext uri="{BB962C8B-B14F-4D97-AF65-F5344CB8AC3E}">
        <p14:creationId xmlns:p14="http://schemas.microsoft.com/office/powerpoint/2010/main" val="118199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DDADB-2DF5-A740-8DD6-658235CC4807}"/>
              </a:ext>
            </a:extLst>
          </p:cNvPr>
          <p:cNvSpPr>
            <a:spLocks noGrp="1"/>
          </p:cNvSpPr>
          <p:nvPr>
            <p:ph type="title"/>
          </p:nvPr>
        </p:nvSpPr>
        <p:spPr/>
        <p:txBody>
          <a:bodyPr/>
          <a:lstStyle/>
          <a:p>
            <a:pPr algn="ctr"/>
            <a:r>
              <a:rPr kumimoji="1" lang="zh-CN" altLang="en-US" dirty="0"/>
              <a:t>实验</a:t>
            </a:r>
          </a:p>
        </p:txBody>
      </p:sp>
      <p:graphicFrame>
        <p:nvGraphicFramePr>
          <p:cNvPr id="5" name="内容占位符 2">
            <a:extLst>
              <a:ext uri="{FF2B5EF4-FFF2-40B4-BE49-F238E27FC236}">
                <a16:creationId xmlns:a16="http://schemas.microsoft.com/office/drawing/2014/main" id="{5AC3139D-0B4B-4138-949A-E404C917B01A}"/>
              </a:ext>
            </a:extLst>
          </p:cNvPr>
          <p:cNvGraphicFramePr>
            <a:graphicFrameLocks noGrp="1"/>
          </p:cNvGraphicFramePr>
          <p:nvPr>
            <p:ph idx="1"/>
            <p:extLst>
              <p:ext uri="{D42A27DB-BD31-4B8C-83A1-F6EECF244321}">
                <p14:modId xmlns:p14="http://schemas.microsoft.com/office/powerpoint/2010/main" val="22022222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08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7A5094-D292-9140-B244-36D63CA4614D}"/>
              </a:ext>
            </a:extLst>
          </p:cNvPr>
          <p:cNvSpPr>
            <a:spLocks noGrp="1"/>
          </p:cNvSpPr>
          <p:nvPr>
            <p:ph idx="1"/>
          </p:nvPr>
        </p:nvSpPr>
        <p:spPr>
          <a:xfrm>
            <a:off x="838200" y="624146"/>
            <a:ext cx="10515600" cy="1427938"/>
          </a:xfrm>
        </p:spPr>
        <p:txBody>
          <a:bodyPr/>
          <a:lstStyle/>
          <a:p>
            <a:pPr marL="0" indent="0">
              <a:buNone/>
            </a:pPr>
            <a:r>
              <a:rPr kumimoji="1" lang="en-US" altLang="zh-CN" dirty="0"/>
              <a:t>     </a:t>
            </a:r>
            <a:r>
              <a:rPr kumimoji="1" lang="zh-CN" altLang="en-US" dirty="0"/>
              <a:t>作者首先测试了三个有代表性的</a:t>
            </a:r>
            <a:r>
              <a:rPr kumimoji="1" lang="en-US" altLang="zh-CN" dirty="0"/>
              <a:t>baselines</a:t>
            </a:r>
            <a:r>
              <a:rPr kumimoji="1" lang="zh-CN" altLang="en-US" dirty="0"/>
              <a:t>，它们最初是为</a:t>
            </a:r>
            <a:r>
              <a:rPr kumimoji="1" lang="en-US" altLang="zh-CN" dirty="0"/>
              <a:t>image</a:t>
            </a:r>
            <a:r>
              <a:rPr kumimoji="1" lang="zh-CN" altLang="en-US" dirty="0"/>
              <a:t> </a:t>
            </a:r>
            <a:r>
              <a:rPr kumimoji="1" lang="en-US" altLang="zh-CN" dirty="0"/>
              <a:t>caption</a:t>
            </a:r>
            <a:r>
              <a:rPr kumimoji="1" lang="zh-CN" altLang="en-US" dirty="0"/>
              <a:t>设计的，还有三个有竞争力的</a:t>
            </a:r>
            <a:r>
              <a:rPr kumimoji="1" lang="en-US" altLang="zh-CN" dirty="0"/>
              <a:t>baselines</a:t>
            </a:r>
            <a:r>
              <a:rPr kumimoji="1" lang="zh-CN" altLang="en-US" dirty="0"/>
              <a:t>，它们最初是为医疗报告生成设计的。</a:t>
            </a:r>
            <a:endParaRPr kumimoji="1" lang="en-US" altLang="zh-CN" dirty="0"/>
          </a:p>
          <a:p>
            <a:pPr marL="514350" indent="-514350">
              <a:buAutoNum type="arabicPeriod"/>
            </a:pPr>
            <a:endParaRPr kumimoji="1" lang="en-US" altLang="zh-CN" dirty="0"/>
          </a:p>
        </p:txBody>
      </p:sp>
      <p:pic>
        <p:nvPicPr>
          <p:cNvPr id="5" name="图片 4">
            <a:extLst>
              <a:ext uri="{FF2B5EF4-FFF2-40B4-BE49-F238E27FC236}">
                <a16:creationId xmlns:a16="http://schemas.microsoft.com/office/drawing/2014/main" id="{961CD740-EA34-E845-9E65-FAF1427FEBC9}"/>
              </a:ext>
            </a:extLst>
          </p:cNvPr>
          <p:cNvPicPr>
            <a:picLocks noChangeAspect="1"/>
          </p:cNvPicPr>
          <p:nvPr/>
        </p:nvPicPr>
        <p:blipFill>
          <a:blip r:embed="rId2"/>
          <a:stretch>
            <a:fillRect/>
          </a:stretch>
        </p:blipFill>
        <p:spPr>
          <a:xfrm>
            <a:off x="106325" y="1846154"/>
            <a:ext cx="12192000" cy="3999612"/>
          </a:xfrm>
          <a:prstGeom prst="rect">
            <a:avLst/>
          </a:prstGeom>
        </p:spPr>
      </p:pic>
      <p:sp>
        <p:nvSpPr>
          <p:cNvPr id="2" name="文本框 1">
            <a:extLst>
              <a:ext uri="{FF2B5EF4-FFF2-40B4-BE49-F238E27FC236}">
                <a16:creationId xmlns:a16="http://schemas.microsoft.com/office/drawing/2014/main" id="{FE081750-79C6-A74D-B925-D12FFA648FF9}"/>
              </a:ext>
            </a:extLst>
          </p:cNvPr>
          <p:cNvSpPr txBox="1"/>
          <p:nvPr/>
        </p:nvSpPr>
        <p:spPr>
          <a:xfrm>
            <a:off x="412897" y="5772189"/>
            <a:ext cx="11578856" cy="923330"/>
          </a:xfrm>
          <a:prstGeom prst="rect">
            <a:avLst/>
          </a:prstGeom>
          <a:noFill/>
        </p:spPr>
        <p:txBody>
          <a:bodyPr wrap="square" rtlCol="0">
            <a:spAutoFit/>
          </a:bodyPr>
          <a:lstStyle/>
          <a:p>
            <a:r>
              <a:rPr kumimoji="1" lang="en-US" altLang="zh-CN" dirty="0" err="1"/>
              <a:t>B-n:BLEU-n</a:t>
            </a:r>
            <a:endParaRPr kumimoji="1" lang="en-US" altLang="zh-CN" dirty="0"/>
          </a:p>
          <a:p>
            <a:r>
              <a:rPr kumimoji="1" lang="en-US" altLang="zh-CN" dirty="0"/>
              <a:t>M:METEOR</a:t>
            </a:r>
          </a:p>
          <a:p>
            <a:r>
              <a:rPr kumimoji="1" lang="en-US" altLang="zh-CN" dirty="0"/>
              <a:t>R-L:ROUGE-L</a:t>
            </a:r>
            <a:endParaRPr kumimoji="1" lang="zh-CN" altLang="en-US" dirty="0"/>
          </a:p>
        </p:txBody>
      </p:sp>
    </p:spTree>
    <p:extLst>
      <p:ext uri="{BB962C8B-B14F-4D97-AF65-F5344CB8AC3E}">
        <p14:creationId xmlns:p14="http://schemas.microsoft.com/office/powerpoint/2010/main" val="2840955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表格, 日历&#10;&#10;描述已自动生成">
            <a:extLst>
              <a:ext uri="{FF2B5EF4-FFF2-40B4-BE49-F238E27FC236}">
                <a16:creationId xmlns:a16="http://schemas.microsoft.com/office/drawing/2014/main" id="{78BC6F31-7568-4145-B568-A8D8D3815CE0}"/>
              </a:ext>
            </a:extLst>
          </p:cNvPr>
          <p:cNvPicPr>
            <a:picLocks noGrp="1" noChangeAspect="1"/>
          </p:cNvPicPr>
          <p:nvPr>
            <p:ph idx="1"/>
          </p:nvPr>
        </p:nvPicPr>
        <p:blipFill>
          <a:blip r:embed="rId2"/>
          <a:stretch>
            <a:fillRect/>
          </a:stretch>
        </p:blipFill>
        <p:spPr>
          <a:xfrm>
            <a:off x="691116" y="1275325"/>
            <a:ext cx="10515600" cy="2153675"/>
          </a:xfrm>
        </p:spPr>
      </p:pic>
      <p:sp>
        <p:nvSpPr>
          <p:cNvPr id="6" name="文本框 5">
            <a:extLst>
              <a:ext uri="{FF2B5EF4-FFF2-40B4-BE49-F238E27FC236}">
                <a16:creationId xmlns:a16="http://schemas.microsoft.com/office/drawing/2014/main" id="{574DEE94-5E29-704A-A78B-7B4C37D70C17}"/>
              </a:ext>
            </a:extLst>
          </p:cNvPr>
          <p:cNvSpPr txBox="1"/>
          <p:nvPr/>
        </p:nvSpPr>
        <p:spPr>
          <a:xfrm>
            <a:off x="882502" y="3976577"/>
            <a:ext cx="10324214" cy="646331"/>
          </a:xfrm>
          <a:prstGeom prst="rect">
            <a:avLst/>
          </a:prstGeom>
          <a:noFill/>
        </p:spPr>
        <p:txBody>
          <a:bodyPr wrap="square" rtlCol="0">
            <a:spAutoFit/>
          </a:bodyPr>
          <a:lstStyle/>
          <a:p>
            <a:r>
              <a:rPr kumimoji="1" lang="en-US" altLang="zh-CN" dirty="0"/>
              <a:t>       </a:t>
            </a:r>
            <a:r>
              <a:rPr kumimoji="1" lang="zh-CN" altLang="en-US" dirty="0"/>
              <a:t>可以看到，基于</a:t>
            </a:r>
            <a:r>
              <a:rPr kumimoji="1" lang="en" altLang="zh-CN" dirty="0"/>
              <a:t>Co-Attention</a:t>
            </a:r>
            <a:r>
              <a:rPr kumimoji="1" lang="zh-CN" altLang="en" dirty="0"/>
              <a:t>（</a:t>
            </a:r>
            <a:r>
              <a:rPr kumimoji="1" lang="en" altLang="zh-CN" dirty="0"/>
              <a:t>Chen</a:t>
            </a:r>
            <a:r>
              <a:rPr kumimoji="1" lang="zh-CN" altLang="en-US" dirty="0"/>
              <a:t>等人，</a:t>
            </a:r>
            <a:r>
              <a:rPr kumimoji="1" lang="en-US" altLang="zh-CN" dirty="0"/>
              <a:t>2020</a:t>
            </a:r>
            <a:r>
              <a:rPr kumimoji="1" lang="zh-CN" altLang="en-US" dirty="0"/>
              <a:t>），作者的方法</a:t>
            </a:r>
            <a:r>
              <a:rPr kumimoji="1" lang="en" altLang="zh-CN" dirty="0"/>
              <a:t>CMCL</a:t>
            </a:r>
            <a:r>
              <a:rPr kumimoji="1" lang="zh-CN" altLang="en-US" dirty="0"/>
              <a:t>与这些</a:t>
            </a:r>
            <a:r>
              <a:rPr kumimoji="1" lang="en-US" altLang="zh-CN" dirty="0"/>
              <a:t>SOTA</a:t>
            </a:r>
            <a:r>
              <a:rPr kumimoji="1" lang="zh-CN" altLang="en-US" dirty="0"/>
              <a:t>模型比，在主要指标上比取得了有竞争力的结果，这进一步证明了所提方法的有效性。</a:t>
            </a:r>
          </a:p>
        </p:txBody>
      </p:sp>
    </p:spTree>
    <p:extLst>
      <p:ext uri="{BB962C8B-B14F-4D97-AF65-F5344CB8AC3E}">
        <p14:creationId xmlns:p14="http://schemas.microsoft.com/office/powerpoint/2010/main" val="406464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0E668-6A16-644D-A905-7B1496F33D59}"/>
              </a:ext>
            </a:extLst>
          </p:cNvPr>
          <p:cNvSpPr>
            <a:spLocks noGrp="1"/>
          </p:cNvSpPr>
          <p:nvPr>
            <p:ph type="title"/>
          </p:nvPr>
        </p:nvSpPr>
        <p:spPr/>
        <p:txBody>
          <a:bodyPr/>
          <a:lstStyle/>
          <a:p>
            <a:pPr algn="ctr"/>
            <a:r>
              <a:rPr kumimoji="1" lang="en-US" altLang="zh-CN" dirty="0"/>
              <a:t>Human</a:t>
            </a:r>
            <a:r>
              <a:rPr kumimoji="1" lang="zh-CN" altLang="en-US" dirty="0"/>
              <a:t> </a:t>
            </a:r>
            <a:r>
              <a:rPr kumimoji="1" lang="en-US" altLang="zh-CN" dirty="0" err="1"/>
              <a:t>Evalution</a:t>
            </a:r>
            <a:endParaRPr kumimoji="1" lang="zh-CN" altLang="en-US" dirty="0"/>
          </a:p>
        </p:txBody>
      </p:sp>
      <p:pic>
        <p:nvPicPr>
          <p:cNvPr id="5" name="内容占位符 4" descr="表格&#10;&#10;描述已自动生成">
            <a:extLst>
              <a:ext uri="{FF2B5EF4-FFF2-40B4-BE49-F238E27FC236}">
                <a16:creationId xmlns:a16="http://schemas.microsoft.com/office/drawing/2014/main" id="{511796B7-355B-1E4A-8235-C459BCE527D8}"/>
              </a:ext>
            </a:extLst>
          </p:cNvPr>
          <p:cNvPicPr>
            <a:picLocks noGrp="1" noChangeAspect="1"/>
          </p:cNvPicPr>
          <p:nvPr>
            <p:ph idx="1"/>
          </p:nvPr>
        </p:nvPicPr>
        <p:blipFill>
          <a:blip r:embed="rId2"/>
          <a:stretch>
            <a:fillRect/>
          </a:stretch>
        </p:blipFill>
        <p:spPr>
          <a:xfrm>
            <a:off x="2597150" y="2674144"/>
            <a:ext cx="6997700" cy="2654300"/>
          </a:xfrm>
        </p:spPr>
      </p:pic>
    </p:spTree>
    <p:extLst>
      <p:ext uri="{BB962C8B-B14F-4D97-AF65-F5344CB8AC3E}">
        <p14:creationId xmlns:p14="http://schemas.microsoft.com/office/powerpoint/2010/main" val="50519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AA3B3-D77D-ED48-8B61-72A2917994F1}"/>
              </a:ext>
            </a:extLst>
          </p:cNvPr>
          <p:cNvSpPr>
            <a:spLocks noGrp="1"/>
          </p:cNvSpPr>
          <p:nvPr>
            <p:ph type="title"/>
          </p:nvPr>
        </p:nvSpPr>
        <p:spPr/>
        <p:txBody>
          <a:bodyPr/>
          <a:lstStyle/>
          <a:p>
            <a:pPr algn="ctr"/>
            <a:r>
              <a:rPr kumimoji="1" lang="en" altLang="zh-CN" dirty="0"/>
              <a:t>Ablation Study</a:t>
            </a:r>
            <a:endParaRPr kumimoji="1" lang="zh-CN" altLang="en-US" dirty="0"/>
          </a:p>
        </p:txBody>
      </p:sp>
      <p:pic>
        <p:nvPicPr>
          <p:cNvPr id="5" name="内容占位符 4" descr="表格&#10;&#10;描述已自动生成">
            <a:extLst>
              <a:ext uri="{FF2B5EF4-FFF2-40B4-BE49-F238E27FC236}">
                <a16:creationId xmlns:a16="http://schemas.microsoft.com/office/drawing/2014/main" id="{F1D15135-AFE3-2C42-A1EC-85A05EBE57A8}"/>
              </a:ext>
            </a:extLst>
          </p:cNvPr>
          <p:cNvPicPr>
            <a:picLocks noGrp="1" noChangeAspect="1"/>
          </p:cNvPicPr>
          <p:nvPr>
            <p:ph idx="1"/>
          </p:nvPr>
        </p:nvPicPr>
        <p:blipFill>
          <a:blip r:embed="rId2"/>
          <a:stretch>
            <a:fillRect/>
          </a:stretch>
        </p:blipFill>
        <p:spPr>
          <a:xfrm>
            <a:off x="838200" y="1336705"/>
            <a:ext cx="10515600" cy="3245198"/>
          </a:xfrm>
        </p:spPr>
      </p:pic>
      <p:sp>
        <p:nvSpPr>
          <p:cNvPr id="8" name="文本框 7">
            <a:extLst>
              <a:ext uri="{FF2B5EF4-FFF2-40B4-BE49-F238E27FC236}">
                <a16:creationId xmlns:a16="http://schemas.microsoft.com/office/drawing/2014/main" id="{EA691B45-9503-CF4E-93AF-7B2953F30A3D}"/>
              </a:ext>
            </a:extLst>
          </p:cNvPr>
          <p:cNvSpPr txBox="1"/>
          <p:nvPr/>
        </p:nvSpPr>
        <p:spPr>
          <a:xfrm>
            <a:off x="838200" y="4912242"/>
            <a:ext cx="10187763" cy="923330"/>
          </a:xfrm>
          <a:prstGeom prst="rect">
            <a:avLst/>
          </a:prstGeom>
          <a:noFill/>
        </p:spPr>
        <p:txBody>
          <a:bodyPr wrap="square" rtlCol="0">
            <a:spAutoFit/>
          </a:bodyPr>
          <a:lstStyle/>
          <a:p>
            <a:pPr marL="342900" indent="-342900">
              <a:buAutoNum type="arabicParenR"/>
            </a:pPr>
            <a:r>
              <a:rPr kumimoji="1" lang="en" altLang="zh-CN" dirty="0"/>
              <a:t>Fuse multiple difﬁculty metrics directly as a single mixed difﬁculty metric, d1 + d2 + d3 + d4</a:t>
            </a:r>
          </a:p>
          <a:p>
            <a:pPr marL="342900" indent="-342900">
              <a:buAutoNum type="arabicParenR"/>
            </a:pPr>
            <a:r>
              <a:rPr kumimoji="1" lang="en" altLang="zh-CN" dirty="0"/>
              <a:t>Randomly choose a curricula</a:t>
            </a:r>
          </a:p>
          <a:p>
            <a:pPr marL="342900" indent="-342900">
              <a:buAutoNum type="arabicParenR"/>
            </a:pPr>
            <a:r>
              <a:rPr kumimoji="1" lang="en" altLang="zh-CN" dirty="0"/>
              <a:t>Sequentially choose a curricula (i.e., 1→2→3→4→1) to train the model</a:t>
            </a:r>
            <a:endParaRPr kumimoji="1" lang="zh-CN" altLang="en-US" dirty="0"/>
          </a:p>
        </p:txBody>
      </p:sp>
    </p:spTree>
    <p:extLst>
      <p:ext uri="{BB962C8B-B14F-4D97-AF65-F5344CB8AC3E}">
        <p14:creationId xmlns:p14="http://schemas.microsoft.com/office/powerpoint/2010/main" val="3022615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5A468-4FD8-C748-B6ED-C882EC293097}"/>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0A9B2200-6C6A-444F-8FF9-76A3ED3C53B0}"/>
              </a:ext>
            </a:extLst>
          </p:cNvPr>
          <p:cNvSpPr>
            <a:spLocks noGrp="1"/>
          </p:cNvSpPr>
          <p:nvPr>
            <p:ph idx="1"/>
          </p:nvPr>
        </p:nvSpPr>
        <p:spPr/>
        <p:txBody>
          <a:bodyPr/>
          <a:lstStyle/>
          <a:p>
            <a:pPr marL="514350" indent="-514350">
              <a:buAutoNum type="arabicPeriod"/>
            </a:pPr>
            <a:r>
              <a:rPr kumimoji="1" lang="zh-CN" altLang="en-US" dirty="0"/>
              <a:t>医学报告生成任务的数据有限，且数据存在严重偏差，过去的方法将所有训练实例平等对待，这不利于模型学习。因此作者提出了基于能力的多模态课程学习框架（</a:t>
            </a:r>
            <a:r>
              <a:rPr kumimoji="1" lang="en" altLang="zh-CN" dirty="0"/>
              <a:t>CMCL</a:t>
            </a:r>
            <a:r>
              <a:rPr kumimoji="1" lang="zh-CN" altLang="en" dirty="0"/>
              <a:t>）</a:t>
            </a:r>
            <a:endParaRPr kumimoji="1" lang="en-US" altLang="zh-CN" dirty="0"/>
          </a:p>
          <a:p>
            <a:pPr marL="514350" indent="-514350">
              <a:buAutoNum type="arabicPeriod"/>
            </a:pPr>
            <a:r>
              <a:rPr kumimoji="1" lang="zh-CN" altLang="en-US" dirty="0"/>
              <a:t>由于医学报告生成任务涉及多模态数据，因此传统的基于单一难度指标的课程学习框架不适用于该任务，为此，作者提出了基于多种难度指标的课程学习框架</a:t>
            </a:r>
            <a:endParaRPr kumimoji="1" lang="en-US" altLang="zh-CN" dirty="0"/>
          </a:p>
          <a:p>
            <a:pPr marL="514350" indent="-514350">
              <a:buAutoNum type="arabicPeriod"/>
            </a:pPr>
            <a:r>
              <a:rPr kumimoji="1" lang="zh-CN" altLang="en-US" dirty="0"/>
              <a:t>实验证明，作者提出的</a:t>
            </a:r>
            <a:r>
              <a:rPr kumimoji="1" lang="en-US" altLang="zh-CN" dirty="0"/>
              <a:t>CMCL</a:t>
            </a:r>
            <a:r>
              <a:rPr kumimoji="1" lang="zh-CN" altLang="en-US" dirty="0"/>
              <a:t>可以提升</a:t>
            </a:r>
            <a:r>
              <a:rPr kumimoji="1" lang="en-US" altLang="zh-CN" dirty="0"/>
              <a:t>baseline</a:t>
            </a:r>
            <a:r>
              <a:rPr kumimoji="1" lang="zh-CN" altLang="en-US" dirty="0"/>
              <a:t>的表现，并且通过消融实验证明了多种难度指标以及</a:t>
            </a:r>
            <a:r>
              <a:rPr kumimoji="1" lang="en-US" altLang="zh-CN" dirty="0"/>
              <a:t>Dynamic</a:t>
            </a:r>
            <a:r>
              <a:rPr kumimoji="1" lang="zh-CN" altLang="en-US" dirty="0"/>
              <a:t>训练模式的有效性</a:t>
            </a:r>
            <a:endParaRPr kumimoji="1" lang="en-US" altLang="zh-CN" dirty="0"/>
          </a:p>
          <a:p>
            <a:endParaRPr kumimoji="1" lang="zh-CN" altLang="en-US" dirty="0"/>
          </a:p>
        </p:txBody>
      </p:sp>
    </p:spTree>
    <p:extLst>
      <p:ext uri="{BB962C8B-B14F-4D97-AF65-F5344CB8AC3E}">
        <p14:creationId xmlns:p14="http://schemas.microsoft.com/office/powerpoint/2010/main" val="65213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3904790-9EC6-104D-8FC5-53525185EBE8}"/>
              </a:ext>
            </a:extLst>
          </p:cNvPr>
          <p:cNvSpPr>
            <a:spLocks noGrp="1"/>
          </p:cNvSpPr>
          <p:nvPr>
            <p:ph type="title"/>
          </p:nvPr>
        </p:nvSpPr>
        <p:spPr>
          <a:xfrm>
            <a:off x="643467" y="321734"/>
            <a:ext cx="10905066" cy="1135737"/>
          </a:xfrm>
        </p:spPr>
        <p:txBody>
          <a:bodyPr>
            <a:normAutofit/>
          </a:bodyPr>
          <a:lstStyle/>
          <a:p>
            <a:r>
              <a:rPr kumimoji="1" lang="zh-CN" altLang="en-US" sz="3600"/>
              <a:t>研究背景</a:t>
            </a:r>
          </a:p>
        </p:txBody>
      </p:sp>
      <p:sp>
        <p:nvSpPr>
          <p:cNvPr id="3" name="内容占位符 2">
            <a:extLst>
              <a:ext uri="{FF2B5EF4-FFF2-40B4-BE49-F238E27FC236}">
                <a16:creationId xmlns:a16="http://schemas.microsoft.com/office/drawing/2014/main" id="{04783F92-80DB-8740-B4B5-74C40D25BDF3}"/>
              </a:ext>
            </a:extLst>
          </p:cNvPr>
          <p:cNvSpPr>
            <a:spLocks noGrp="1"/>
          </p:cNvSpPr>
          <p:nvPr>
            <p:ph idx="1"/>
          </p:nvPr>
        </p:nvSpPr>
        <p:spPr>
          <a:xfrm>
            <a:off x="643467" y="1782981"/>
            <a:ext cx="10905066" cy="4393982"/>
          </a:xfrm>
        </p:spPr>
        <p:txBody>
          <a:bodyPr>
            <a:normAutofit/>
          </a:bodyPr>
          <a:lstStyle/>
          <a:p>
            <a:r>
              <a:rPr kumimoji="1" lang="en-US" altLang="zh-CN" sz="2000" dirty="0"/>
              <a:t>Image caption : </a:t>
            </a:r>
            <a:r>
              <a:rPr kumimoji="1" lang="zh-CN" altLang="en-US" sz="2000" dirty="0"/>
              <a:t>给定一张图片，生成图片的对应描述</a:t>
            </a:r>
            <a:endParaRPr kumimoji="1" lang="en-US" altLang="zh-CN" sz="2000" dirty="0"/>
          </a:p>
          <a:p>
            <a:r>
              <a:rPr kumimoji="1" lang="zh-CN" altLang="en-US" sz="2000" dirty="0"/>
              <a:t>医学报告生成任务可以视为</a:t>
            </a:r>
            <a:r>
              <a:rPr kumimoji="1" lang="en-US" altLang="zh-CN" sz="2000" dirty="0"/>
              <a:t>image</a:t>
            </a:r>
            <a:r>
              <a:rPr kumimoji="1" lang="zh-CN" altLang="en-US" sz="2000" dirty="0"/>
              <a:t> </a:t>
            </a:r>
            <a:r>
              <a:rPr kumimoji="1" lang="en-US" altLang="zh-CN" sz="2000" dirty="0"/>
              <a:t>caption</a:t>
            </a:r>
            <a:r>
              <a:rPr kumimoji="1" lang="zh-CN" altLang="en-US" sz="2000" dirty="0"/>
              <a:t>任务，需要详细描述医学图像上的正常区域和异常区域。但其比一般的</a:t>
            </a:r>
            <a:r>
              <a:rPr kumimoji="1" lang="en-US" altLang="zh-CN" sz="2000" dirty="0"/>
              <a:t>image</a:t>
            </a:r>
            <a:r>
              <a:rPr kumimoji="1" lang="zh-CN" altLang="en-US" sz="2000" dirty="0"/>
              <a:t> </a:t>
            </a:r>
            <a:r>
              <a:rPr kumimoji="1" lang="en-US" altLang="zh-CN" sz="2000" dirty="0"/>
              <a:t>caption</a:t>
            </a:r>
            <a:r>
              <a:rPr kumimoji="1" lang="zh-CN" altLang="en-US" sz="2000" dirty="0"/>
              <a:t>更加具有难度，原因有以下两点：</a:t>
            </a:r>
            <a:endParaRPr kumimoji="1" lang="en-US" altLang="zh-CN" sz="2000" dirty="0"/>
          </a:p>
          <a:p>
            <a:pPr marL="0" indent="0">
              <a:buNone/>
            </a:pPr>
            <a:r>
              <a:rPr kumimoji="1" lang="en-US" altLang="zh-CN" sz="2000" dirty="0"/>
              <a:t>1.</a:t>
            </a:r>
            <a:r>
              <a:rPr kumimoji="1" lang="zh-CN" altLang="en-US" sz="2000" dirty="0"/>
              <a:t>严重的数据偏差</a:t>
            </a:r>
            <a:endParaRPr kumimoji="1" lang="en-US" altLang="zh-CN" sz="2000" dirty="0"/>
          </a:p>
          <a:p>
            <a:pPr marL="0" indent="0">
              <a:buNone/>
            </a:pPr>
            <a:r>
              <a:rPr kumimoji="1" lang="en-US" altLang="zh-CN" sz="2000" dirty="0"/>
              <a:t>2.</a:t>
            </a:r>
            <a:r>
              <a:rPr kumimoji="1" lang="zh-CN" altLang="en-US" sz="2000" dirty="0"/>
              <a:t>有限的医疗数据。</a:t>
            </a:r>
            <a:endParaRPr kumimoji="1" lang="en-US" altLang="zh-CN" sz="2000" dirty="0"/>
          </a:p>
          <a:p>
            <a:r>
              <a:rPr kumimoji="1" lang="zh-CN" altLang="en-US" sz="2000" dirty="0"/>
              <a:t>医学报告应做到：</a:t>
            </a:r>
            <a:endParaRPr kumimoji="1" lang="en-US" altLang="zh-CN" sz="2000" dirty="0"/>
          </a:p>
          <a:p>
            <a:pPr marL="0" indent="0">
              <a:buNone/>
            </a:pPr>
            <a:r>
              <a:rPr kumimoji="1" lang="en-US" altLang="zh-CN" sz="2000" dirty="0"/>
              <a:t>1.</a:t>
            </a:r>
            <a:r>
              <a:rPr kumimoji="1" lang="zh-CN" altLang="en-US" sz="2000" dirty="0"/>
              <a:t>涵盖关键的医疗图像内容，如心脏大小、肺部不透明和骨骼结构</a:t>
            </a:r>
            <a:endParaRPr kumimoji="1" lang="en-US" altLang="zh-CN" sz="2000" dirty="0"/>
          </a:p>
          <a:p>
            <a:pPr marL="0" indent="0">
              <a:buNone/>
            </a:pPr>
            <a:r>
              <a:rPr kumimoji="1" lang="en-US" altLang="zh-CN" sz="2000" dirty="0"/>
              <a:t>2.</a:t>
            </a:r>
            <a:r>
              <a:rPr kumimoji="1" lang="zh-CN" altLang="en-US" sz="2000" dirty="0"/>
              <a:t>正确捕捉任何异常情况，并提供细节支持，如异常的位置和形状</a:t>
            </a:r>
            <a:endParaRPr kumimoji="1" lang="en-US" altLang="zh-CN" sz="2000" dirty="0"/>
          </a:p>
          <a:p>
            <a:pPr marL="0" indent="0">
              <a:buNone/>
            </a:pPr>
            <a:r>
              <a:rPr kumimoji="1" lang="en-US" altLang="zh-CN" sz="2000" dirty="0"/>
              <a:t>3. </a:t>
            </a:r>
            <a:r>
              <a:rPr kumimoji="1" lang="zh-CN" altLang="en-US" sz="2000" dirty="0"/>
              <a:t>正确描述潜在的疾病，如积水、气胸</a:t>
            </a:r>
            <a:endParaRPr kumimoji="1" lang="en-US" altLang="zh-CN" sz="2000" dirty="0"/>
          </a:p>
        </p:txBody>
      </p:sp>
      <p:sp>
        <p:nvSpPr>
          <p:cNvPr id="23"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78383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标题 1">
            <a:extLst>
              <a:ext uri="{FF2B5EF4-FFF2-40B4-BE49-F238E27FC236}">
                <a16:creationId xmlns:a16="http://schemas.microsoft.com/office/drawing/2014/main" id="{BE372172-B947-1542-8DFD-B9A3A3C2657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kumimoji="1" lang="zh-CN" altLang="en-US" sz="3600" kern="1200" dirty="0">
                <a:solidFill>
                  <a:srgbClr val="080808"/>
                </a:solidFill>
                <a:latin typeface="+mj-lt"/>
                <a:ea typeface="+mj-ea"/>
                <a:cs typeface="+mj-cs"/>
              </a:rPr>
              <a:t>感谢观看！</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8055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FE53B53-4190-2A41-9BEB-0684CCA1EF43}"/>
              </a:ext>
            </a:extLst>
          </p:cNvPr>
          <p:cNvSpPr>
            <a:spLocks noGrp="1"/>
          </p:cNvSpPr>
          <p:nvPr>
            <p:ph type="title"/>
          </p:nvPr>
        </p:nvSpPr>
        <p:spPr>
          <a:xfrm>
            <a:off x="838201" y="365125"/>
            <a:ext cx="5251316" cy="1807305"/>
          </a:xfrm>
        </p:spPr>
        <p:txBody>
          <a:bodyPr>
            <a:normAutofit/>
          </a:bodyPr>
          <a:lstStyle/>
          <a:p>
            <a:r>
              <a:rPr kumimoji="1" lang="zh-CN" altLang="en-US"/>
              <a:t>相关工作</a:t>
            </a:r>
            <a:endParaRPr kumimoji="1" lang="zh-CN" altLang="en-US" dirty="0"/>
          </a:p>
        </p:txBody>
      </p:sp>
      <p:sp>
        <p:nvSpPr>
          <p:cNvPr id="3" name="内容占位符 2">
            <a:extLst>
              <a:ext uri="{FF2B5EF4-FFF2-40B4-BE49-F238E27FC236}">
                <a16:creationId xmlns:a16="http://schemas.microsoft.com/office/drawing/2014/main" id="{A03A4BE0-55FE-5F40-94F0-391E6B974C26}"/>
              </a:ext>
            </a:extLst>
          </p:cNvPr>
          <p:cNvSpPr>
            <a:spLocks noGrp="1"/>
          </p:cNvSpPr>
          <p:nvPr>
            <p:ph idx="1"/>
          </p:nvPr>
        </p:nvSpPr>
        <p:spPr>
          <a:xfrm>
            <a:off x="838200" y="2333297"/>
            <a:ext cx="4619621" cy="3843666"/>
          </a:xfrm>
        </p:spPr>
        <p:txBody>
          <a:bodyPr>
            <a:normAutofit/>
          </a:bodyPr>
          <a:lstStyle/>
          <a:p>
            <a:pPr marL="0" indent="0">
              <a:buNone/>
            </a:pPr>
            <a:r>
              <a:rPr kumimoji="1" lang="zh-CN" altLang="en-US" sz="2000" dirty="0"/>
              <a:t>      许多现有的医疗报告生成模型采用标准的图像说明方法：一个基于</a:t>
            </a:r>
            <a:r>
              <a:rPr kumimoji="1" lang="en-US" altLang="zh-CN" sz="2000" dirty="0"/>
              <a:t>CNN</a:t>
            </a:r>
            <a:r>
              <a:rPr kumimoji="1" lang="zh-CN" altLang="en-US" sz="2000" dirty="0"/>
              <a:t>的图像编码器，然后是一个基于</a:t>
            </a:r>
            <a:r>
              <a:rPr kumimoji="1" lang="en-US" altLang="zh-CN" sz="2000" dirty="0"/>
              <a:t>LSTM</a:t>
            </a:r>
            <a:r>
              <a:rPr kumimoji="1" lang="zh-CN" altLang="en-US" sz="2000" dirty="0"/>
              <a:t>的报告解码器，比如：</a:t>
            </a:r>
            <a:r>
              <a:rPr kumimoji="1" lang="en-US" altLang="zh-CN" sz="2000" dirty="0"/>
              <a:t>CNN-HLSTM</a:t>
            </a:r>
          </a:p>
          <a:p>
            <a:pPr marL="0" indent="0">
              <a:buNone/>
            </a:pPr>
            <a:r>
              <a:rPr kumimoji="1" lang="zh-CN" altLang="en-US" sz="2000" dirty="0"/>
              <a:t>      然而，直接将图像说明的方法应用于医学图像有以下问题：</a:t>
            </a:r>
            <a:endParaRPr kumimoji="1" lang="en-US" altLang="zh-CN" sz="2000" dirty="0"/>
          </a:p>
          <a:p>
            <a:pPr marL="0" indent="0">
              <a:buNone/>
            </a:pPr>
            <a:r>
              <a:rPr kumimoji="1" lang="en-US" altLang="zh-CN" sz="2000" dirty="0"/>
              <a:t>1.</a:t>
            </a:r>
            <a:r>
              <a:rPr kumimoji="1" lang="zh-CN" altLang="en-US" sz="2000" dirty="0"/>
              <a:t>视觉数据偏差：正常图像在数据集中占主导地位，而非异常图像。此外，对于每个异常图像，正常区域比异常区域更占优势。</a:t>
            </a:r>
            <a:endParaRPr kumimoji="1" lang="en-US" altLang="zh-CN" sz="2000" dirty="0"/>
          </a:p>
          <a:p>
            <a:pPr marL="0" indent="0">
              <a:buNone/>
            </a:pPr>
            <a:endParaRPr kumimoji="1" lang="en-US" altLang="zh-CN" sz="2000" dirty="0"/>
          </a:p>
        </p:txBody>
      </p:sp>
      <p:pic>
        <p:nvPicPr>
          <p:cNvPr id="5" name="图片 4" descr="手机屏幕截图&#10;&#10;低可信度描述已自动生成">
            <a:extLst>
              <a:ext uri="{FF2B5EF4-FFF2-40B4-BE49-F238E27FC236}">
                <a16:creationId xmlns:a16="http://schemas.microsoft.com/office/drawing/2014/main" id="{D24CAC33-7D18-2D40-9CD7-394E87E30A77}"/>
              </a:ext>
            </a:extLst>
          </p:cNvPr>
          <p:cNvPicPr>
            <a:picLocks noChangeAspect="1"/>
          </p:cNvPicPr>
          <p:nvPr/>
        </p:nvPicPr>
        <p:blipFill rotWithShape="1">
          <a:blip r:embed="rId2"/>
          <a:srcRect r="40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4530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28AC2D-F3C4-0748-8337-E4E783AEA1E0}"/>
              </a:ext>
            </a:extLst>
          </p:cNvPr>
          <p:cNvSpPr>
            <a:spLocks noGrp="1"/>
          </p:cNvSpPr>
          <p:nvPr>
            <p:ph idx="1"/>
          </p:nvPr>
        </p:nvSpPr>
        <p:spPr>
          <a:xfrm>
            <a:off x="649348" y="1414131"/>
            <a:ext cx="3505494" cy="3413087"/>
          </a:xfrm>
        </p:spPr>
        <p:txBody>
          <a:bodyPr>
            <a:normAutofit/>
          </a:bodyPr>
          <a:lstStyle/>
          <a:p>
            <a:pPr marL="0" indent="0">
              <a:buNone/>
            </a:pPr>
            <a:r>
              <a:rPr kumimoji="1" lang="en-US" altLang="zh-CN" sz="2000" dirty="0"/>
              <a:t>2.</a:t>
            </a:r>
            <a:r>
              <a:rPr kumimoji="1" lang="zh-CN" altLang="en-US" sz="2000" dirty="0"/>
              <a:t>文本数据偏差：如右图所示，在医疗报告中，放射科医生倾向于描述图像中的所有项目，使得对正常区域的描述在整个报告中占主导地位。此外，许多类似的句子被用来描述相同的正常区域</a:t>
            </a:r>
            <a:endParaRPr kumimoji="1" lang="en-US" altLang="zh-CN" sz="2000" dirty="0"/>
          </a:p>
          <a:p>
            <a:pPr marL="0" indent="0">
              <a:buNone/>
            </a:pPr>
            <a:r>
              <a:rPr kumimoji="1" lang="en-US" altLang="zh-CN" sz="2000" dirty="0"/>
              <a:t>3.</a:t>
            </a:r>
            <a:r>
              <a:rPr kumimoji="1" lang="zh-CN" altLang="en-US" sz="2000" dirty="0"/>
              <a:t>训练效率：在训练过程中，大多数现有的工作都是平等地对待所有的样本，而不考虑它们的困难。</a:t>
            </a:r>
            <a:endParaRPr kumimoji="1" lang="en-US" altLang="zh-CN" sz="2000" dirty="0"/>
          </a:p>
          <a:p>
            <a:pPr marL="0" indent="0">
              <a:buNone/>
            </a:pPr>
            <a:endParaRPr kumimoji="1" lang="en-US" altLang="zh-C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形用户界面, 文本, 应用程序, 电子邮件&#10;&#10;描述已自动生成">
            <a:extLst>
              <a:ext uri="{FF2B5EF4-FFF2-40B4-BE49-F238E27FC236}">
                <a16:creationId xmlns:a16="http://schemas.microsoft.com/office/drawing/2014/main" id="{172BC28A-1110-6040-AA18-B1E61E1450B6}"/>
              </a:ext>
            </a:extLst>
          </p:cNvPr>
          <p:cNvPicPr>
            <a:picLocks noChangeAspect="1"/>
          </p:cNvPicPr>
          <p:nvPr/>
        </p:nvPicPr>
        <p:blipFill>
          <a:blip r:embed="rId2"/>
          <a:stretch>
            <a:fillRect/>
          </a:stretch>
        </p:blipFill>
        <p:spPr>
          <a:xfrm>
            <a:off x="5405862" y="2389043"/>
            <a:ext cx="6019331" cy="2076668"/>
          </a:xfrm>
          <a:prstGeom prst="rect">
            <a:avLst/>
          </a:prstGeom>
          <a:effectLst/>
        </p:spPr>
      </p:pic>
    </p:spTree>
    <p:extLst>
      <p:ext uri="{BB962C8B-B14F-4D97-AF65-F5344CB8AC3E}">
        <p14:creationId xmlns:p14="http://schemas.microsoft.com/office/powerpoint/2010/main" val="156727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6E740-A63E-F847-BE29-044F8B543A6B}"/>
              </a:ext>
            </a:extLst>
          </p:cNvPr>
          <p:cNvSpPr>
            <a:spLocks noGrp="1"/>
          </p:cNvSpPr>
          <p:nvPr>
            <p:ph type="title"/>
          </p:nvPr>
        </p:nvSpPr>
        <p:spPr>
          <a:xfrm>
            <a:off x="1653363" y="365760"/>
            <a:ext cx="9367203" cy="1188720"/>
          </a:xfrm>
        </p:spPr>
        <p:txBody>
          <a:bodyPr>
            <a:normAutofit/>
          </a:bodyPr>
          <a:lstStyle/>
          <a:p>
            <a:r>
              <a:rPr kumimoji="1" lang="zh-CN" altLang="en-US"/>
              <a:t>本文主要工作</a:t>
            </a:r>
            <a:endParaRPr kumimoji="1" lang="zh-CN" altLang="en-US" dirty="0"/>
          </a:p>
        </p:txBody>
      </p:sp>
      <p:sp>
        <p:nvSpPr>
          <p:cNvPr id="22"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内容占位符 2">
            <a:extLst>
              <a:ext uri="{FF2B5EF4-FFF2-40B4-BE49-F238E27FC236}">
                <a16:creationId xmlns:a16="http://schemas.microsoft.com/office/drawing/2014/main" id="{0118784F-9372-6E4E-A1A2-479830601DE3}"/>
              </a:ext>
            </a:extLst>
          </p:cNvPr>
          <p:cNvSpPr>
            <a:spLocks noGrp="1"/>
          </p:cNvSpPr>
          <p:nvPr>
            <p:ph idx="1"/>
          </p:nvPr>
        </p:nvSpPr>
        <p:spPr>
          <a:xfrm>
            <a:off x="1653363" y="2176272"/>
            <a:ext cx="9367204" cy="4041648"/>
          </a:xfrm>
        </p:spPr>
        <p:txBody>
          <a:bodyPr anchor="t">
            <a:normAutofit/>
          </a:bodyPr>
          <a:lstStyle/>
          <a:p>
            <a:pPr marL="0" indent="0">
              <a:buNone/>
            </a:pPr>
            <a:r>
              <a:rPr kumimoji="1" lang="zh-CN" altLang="en-US" sz="2400" dirty="0"/>
              <a:t>针对以上问题，作者提出了一个基于能力的多模态课程学习框架（</a:t>
            </a:r>
            <a:r>
              <a:rPr kumimoji="1" lang="en" altLang="zh-CN" sz="2400" dirty="0"/>
              <a:t>CMCL</a:t>
            </a:r>
            <a:r>
              <a:rPr kumimoji="1" lang="zh-CN" altLang="en" sz="2400" dirty="0"/>
              <a:t>），</a:t>
            </a:r>
            <a:r>
              <a:rPr kumimoji="1" lang="zh-CN" altLang="en-US" sz="2400" dirty="0"/>
              <a:t>它按照从易到难的方式逐步学习医学报告：</a:t>
            </a:r>
            <a:endParaRPr kumimoji="1" lang="en-US" altLang="zh-CN" sz="2400" dirty="0"/>
          </a:p>
          <a:p>
            <a:pPr marL="0" indent="0">
              <a:buNone/>
            </a:pPr>
            <a:r>
              <a:rPr kumimoji="1" lang="en-US" altLang="zh-CN" sz="2400" dirty="0"/>
              <a:t>(1)</a:t>
            </a:r>
            <a:r>
              <a:rPr kumimoji="1" lang="zh-CN" altLang="en-US" sz="2400" dirty="0"/>
              <a:t>首先从简单和容易写的报告开始</a:t>
            </a:r>
            <a:endParaRPr kumimoji="1" lang="en-US" altLang="zh-CN" sz="2400" dirty="0"/>
          </a:p>
          <a:p>
            <a:pPr marL="0" indent="0">
              <a:buNone/>
            </a:pPr>
            <a:r>
              <a:rPr kumimoji="1" lang="en-US" altLang="zh-CN" sz="2400" dirty="0"/>
              <a:t>(2)</a:t>
            </a:r>
            <a:r>
              <a:rPr kumimoji="1" lang="zh-CN" altLang="en-US" sz="2400" dirty="0"/>
              <a:t>然后尝试更难的报告，其中包括罕见的和不同的异常情况。</a:t>
            </a:r>
          </a:p>
        </p:txBody>
      </p:sp>
    </p:spTree>
    <p:extLst>
      <p:ext uri="{BB962C8B-B14F-4D97-AF65-F5344CB8AC3E}">
        <p14:creationId xmlns:p14="http://schemas.microsoft.com/office/powerpoint/2010/main" val="1042493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BEFD4-F0FB-5A44-BD02-6B0B4055A1ED}"/>
              </a:ext>
            </a:extLst>
          </p:cNvPr>
          <p:cNvSpPr>
            <a:spLocks noGrp="1"/>
          </p:cNvSpPr>
          <p:nvPr>
            <p:ph type="title"/>
          </p:nvPr>
        </p:nvSpPr>
        <p:spPr>
          <a:xfrm>
            <a:off x="1653363" y="365760"/>
            <a:ext cx="9367203" cy="1188720"/>
          </a:xfrm>
        </p:spPr>
        <p:txBody>
          <a:bodyPr>
            <a:normAutofit/>
          </a:bodyPr>
          <a:lstStyle/>
          <a:p>
            <a:r>
              <a:rPr kumimoji="1" lang="zh-CN" altLang="en-US" dirty="0"/>
              <a:t>本文主要贡献及创新点</a:t>
            </a:r>
          </a:p>
        </p:txBody>
      </p:sp>
      <p:sp>
        <p:nvSpPr>
          <p:cNvPr id="14"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a:extLst>
              <a:ext uri="{FF2B5EF4-FFF2-40B4-BE49-F238E27FC236}">
                <a16:creationId xmlns:a16="http://schemas.microsoft.com/office/drawing/2014/main" id="{DF280C84-9B18-EB48-AC73-2732D675151E}"/>
              </a:ext>
            </a:extLst>
          </p:cNvPr>
          <p:cNvSpPr>
            <a:spLocks noGrp="1"/>
          </p:cNvSpPr>
          <p:nvPr>
            <p:ph idx="1"/>
          </p:nvPr>
        </p:nvSpPr>
        <p:spPr>
          <a:xfrm>
            <a:off x="1653363" y="2176272"/>
            <a:ext cx="9367204" cy="4041648"/>
          </a:xfrm>
        </p:spPr>
        <p:txBody>
          <a:bodyPr anchor="t">
            <a:normAutofit/>
          </a:bodyPr>
          <a:lstStyle/>
          <a:p>
            <a:pPr marL="514350" indent="-514350">
              <a:buAutoNum type="arabicPeriod"/>
            </a:pPr>
            <a:r>
              <a:rPr kumimoji="1" lang="zh-CN" altLang="en-US" sz="2400" dirty="0"/>
              <a:t>在医疗报告生成中引入了课程学习，使模型在训练中从简单的样本逐渐进行到更复杂的样本，帮助现有模型更好地利用有限的医疗数据，缓解数据偏差。</a:t>
            </a:r>
            <a:endParaRPr kumimoji="1" lang="en-US" altLang="zh-CN" sz="2400" dirty="0"/>
          </a:p>
          <a:p>
            <a:pPr marL="514350" indent="-514350">
              <a:buAutoNum type="arabicPeriod"/>
            </a:pPr>
            <a:r>
              <a:rPr kumimoji="1" lang="zh-CN" altLang="en-US" sz="2400" dirty="0"/>
              <a:t>从多个角度评估每个训练实例的难度，并提出基于能力的多模态课程学习框架（</a:t>
            </a:r>
            <a:r>
              <a:rPr kumimoji="1" lang="en-US" altLang="zh-CN" sz="2400" dirty="0"/>
              <a:t>CMCL</a:t>
            </a:r>
            <a:r>
              <a:rPr kumimoji="1" lang="zh-CN" altLang="en-US" sz="2400" dirty="0"/>
              <a:t>），以同时考虑多种难度。</a:t>
            </a:r>
            <a:endParaRPr kumimoji="1" lang="en-US" altLang="zh-CN" sz="2400" dirty="0"/>
          </a:p>
          <a:p>
            <a:pPr marL="514350" indent="-514350">
              <a:buAutoNum type="arabicPeriod"/>
            </a:pPr>
            <a:r>
              <a:rPr kumimoji="1" lang="zh-CN" altLang="en-US" sz="2400" dirty="0"/>
              <a:t>在两个公共数据集上评估了提出的方法。作者提出的</a:t>
            </a:r>
            <a:r>
              <a:rPr kumimoji="1" lang="en-US" altLang="zh-CN" sz="2400" dirty="0"/>
              <a:t>CMCL</a:t>
            </a:r>
            <a:r>
              <a:rPr kumimoji="1" lang="zh-CN" altLang="en-US" sz="2400" dirty="0"/>
              <a:t>没有引入额外的参数，只需要对训练数据</a:t>
            </a:r>
            <a:r>
              <a:rPr kumimoji="1" lang="en-US" altLang="zh-CN" sz="2400" dirty="0"/>
              <a:t>pipeline</a:t>
            </a:r>
            <a:r>
              <a:rPr kumimoji="1" lang="zh-CN" altLang="en-US" sz="2400" dirty="0"/>
              <a:t>进行小的修改，在装备了</a:t>
            </a:r>
            <a:r>
              <a:rPr kumimoji="1" lang="en-US" altLang="zh-CN" sz="2400" dirty="0"/>
              <a:t>CMCL</a:t>
            </a:r>
            <a:r>
              <a:rPr kumimoji="1" lang="zh-CN" altLang="en-US" sz="2400" dirty="0"/>
              <a:t>之后，现有的</a:t>
            </a:r>
            <a:r>
              <a:rPr kumimoji="1" lang="en-US" altLang="zh-CN" sz="2400" dirty="0"/>
              <a:t>baseline</a:t>
            </a:r>
            <a:r>
              <a:rPr kumimoji="1" lang="zh-CN" altLang="en-US" sz="2400" dirty="0"/>
              <a:t>在大多数指标上的表现都可以得到改善。</a:t>
            </a:r>
            <a:endParaRPr kumimoji="1" lang="en-US" altLang="zh-CN" sz="2400" dirty="0"/>
          </a:p>
          <a:p>
            <a:pPr marL="0" indent="0">
              <a:buNone/>
            </a:pPr>
            <a:endParaRPr kumimoji="1" lang="en-US" altLang="zh-CN" sz="2400" dirty="0"/>
          </a:p>
        </p:txBody>
      </p:sp>
    </p:spTree>
    <p:extLst>
      <p:ext uri="{BB962C8B-B14F-4D97-AF65-F5344CB8AC3E}">
        <p14:creationId xmlns:p14="http://schemas.microsoft.com/office/powerpoint/2010/main" val="236856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606D563-593C-5348-8DFE-D4BA44E61864}"/>
              </a:ext>
            </a:extLst>
          </p:cNvPr>
          <p:cNvSpPr>
            <a:spLocks noGrp="1"/>
          </p:cNvSpPr>
          <p:nvPr>
            <p:ph type="title"/>
          </p:nvPr>
        </p:nvSpPr>
        <p:spPr>
          <a:xfrm>
            <a:off x="1046746" y="586822"/>
            <a:ext cx="3560252" cy="1645920"/>
          </a:xfrm>
        </p:spPr>
        <p:txBody>
          <a:bodyPr>
            <a:normAutofit/>
          </a:bodyPr>
          <a:lstStyle/>
          <a:p>
            <a:r>
              <a:rPr kumimoji="1" lang="en-US" altLang="zh-CN" sz="3200"/>
              <a:t>Framework</a:t>
            </a:r>
            <a:endParaRPr kumimoji="1" lang="zh-CN" alt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a:extLst>
              <a:ext uri="{FF2B5EF4-FFF2-40B4-BE49-F238E27FC236}">
                <a16:creationId xmlns:a16="http://schemas.microsoft.com/office/drawing/2014/main" id="{C75C4E42-28B3-BD4D-B897-1D97707D09E0}"/>
              </a:ext>
            </a:extLst>
          </p:cNvPr>
          <p:cNvSpPr>
            <a:spLocks noGrp="1"/>
          </p:cNvSpPr>
          <p:nvPr>
            <p:ph idx="1"/>
          </p:nvPr>
        </p:nvSpPr>
        <p:spPr>
          <a:xfrm>
            <a:off x="5351164" y="586822"/>
            <a:ext cx="6002636" cy="1645920"/>
          </a:xfrm>
        </p:spPr>
        <p:txBody>
          <a:bodyPr anchor="ctr">
            <a:normAutofit/>
          </a:bodyPr>
          <a:lstStyle/>
          <a:p>
            <a:r>
              <a:rPr kumimoji="1" lang="zh-CN" altLang="en-US" sz="1800" dirty="0"/>
              <a:t>许多医疗报告的生成模型采用了编码器</a:t>
            </a:r>
            <a:r>
              <a:rPr kumimoji="1" lang="en-US" altLang="zh-CN" sz="1800" dirty="0"/>
              <a:t>-</a:t>
            </a:r>
            <a:r>
              <a:rPr kumimoji="1" lang="zh-CN" altLang="en-US" sz="1800" dirty="0"/>
              <a:t>解码器的方式。</a:t>
            </a:r>
            <a:endParaRPr kumimoji="1" lang="en-US" altLang="zh-CN" sz="1800" dirty="0"/>
          </a:p>
          <a:p>
            <a:endParaRPr kumimoji="1" lang="zh-CN" altLang="en-US" sz="1800" dirty="0"/>
          </a:p>
        </p:txBody>
      </p:sp>
      <p:pic>
        <p:nvPicPr>
          <p:cNvPr id="7" name="图片 6">
            <a:extLst>
              <a:ext uri="{FF2B5EF4-FFF2-40B4-BE49-F238E27FC236}">
                <a16:creationId xmlns:a16="http://schemas.microsoft.com/office/drawing/2014/main" id="{5972D9FE-9AEE-D347-A9B6-678D13831AE7}"/>
              </a:ext>
            </a:extLst>
          </p:cNvPr>
          <p:cNvPicPr>
            <a:picLocks noChangeAspect="1"/>
          </p:cNvPicPr>
          <p:nvPr/>
        </p:nvPicPr>
        <p:blipFill>
          <a:blip r:embed="rId2"/>
          <a:stretch>
            <a:fillRect/>
          </a:stretch>
        </p:blipFill>
        <p:spPr>
          <a:xfrm>
            <a:off x="554416" y="3037676"/>
            <a:ext cx="11164824" cy="949009"/>
          </a:xfrm>
          <a:prstGeom prst="rect">
            <a:avLst/>
          </a:prstGeom>
        </p:spPr>
      </p:pic>
      <p:sp>
        <p:nvSpPr>
          <p:cNvPr id="8" name="文本框 7">
            <a:extLst>
              <a:ext uri="{FF2B5EF4-FFF2-40B4-BE49-F238E27FC236}">
                <a16:creationId xmlns:a16="http://schemas.microsoft.com/office/drawing/2014/main" id="{9C583F76-5E08-C341-9EA0-5985841B0400}"/>
              </a:ext>
            </a:extLst>
          </p:cNvPr>
          <p:cNvSpPr txBox="1"/>
          <p:nvPr/>
        </p:nvSpPr>
        <p:spPr>
          <a:xfrm>
            <a:off x="618424" y="4710223"/>
            <a:ext cx="11100816" cy="369332"/>
          </a:xfrm>
          <a:prstGeom prst="rect">
            <a:avLst/>
          </a:prstGeom>
          <a:noFill/>
        </p:spPr>
        <p:txBody>
          <a:bodyPr wrap="square" rtlCol="0">
            <a:spAutoFit/>
          </a:bodyPr>
          <a:lstStyle/>
          <a:p>
            <a:r>
              <a:rPr kumimoji="1" lang="zh-CN" altLang="en-US" dirty="0"/>
              <a:t>在训练阶段，所有的训练实例被随机洗牌并分组进行训练。换句话说，所有训练实例都被平等对待。</a:t>
            </a:r>
          </a:p>
        </p:txBody>
      </p:sp>
    </p:spTree>
    <p:extLst>
      <p:ext uri="{BB962C8B-B14F-4D97-AF65-F5344CB8AC3E}">
        <p14:creationId xmlns:p14="http://schemas.microsoft.com/office/powerpoint/2010/main" val="87995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606D563-593C-5348-8DFE-D4BA44E61864}"/>
              </a:ext>
            </a:extLst>
          </p:cNvPr>
          <p:cNvSpPr>
            <a:spLocks noGrp="1"/>
          </p:cNvSpPr>
          <p:nvPr>
            <p:ph type="title"/>
          </p:nvPr>
        </p:nvSpPr>
        <p:spPr>
          <a:xfrm>
            <a:off x="1046746" y="586822"/>
            <a:ext cx="3560252" cy="1645920"/>
          </a:xfrm>
        </p:spPr>
        <p:txBody>
          <a:bodyPr>
            <a:normAutofit/>
          </a:bodyPr>
          <a:lstStyle/>
          <a:p>
            <a:r>
              <a:rPr kumimoji="1" lang="en-US" altLang="zh-CN" sz="3200"/>
              <a:t>Framework</a:t>
            </a:r>
            <a:endParaRPr kumimoji="1" lang="zh-CN" alt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a:extLst>
              <a:ext uri="{FF2B5EF4-FFF2-40B4-BE49-F238E27FC236}">
                <a16:creationId xmlns:a16="http://schemas.microsoft.com/office/drawing/2014/main" id="{C75C4E42-28B3-BD4D-B897-1D97707D09E0}"/>
              </a:ext>
            </a:extLst>
          </p:cNvPr>
          <p:cNvSpPr>
            <a:spLocks noGrp="1"/>
          </p:cNvSpPr>
          <p:nvPr>
            <p:ph idx="1"/>
          </p:nvPr>
        </p:nvSpPr>
        <p:spPr>
          <a:xfrm>
            <a:off x="5351164" y="586822"/>
            <a:ext cx="6002636" cy="1645920"/>
          </a:xfrm>
        </p:spPr>
        <p:txBody>
          <a:bodyPr anchor="ctr">
            <a:normAutofit/>
          </a:bodyPr>
          <a:lstStyle/>
          <a:p>
            <a:r>
              <a:rPr kumimoji="1" lang="zh-CN" altLang="en-US" sz="1800" dirty="0"/>
              <a:t>下图显示了配备单一的困难度量的</a:t>
            </a:r>
            <a:r>
              <a:rPr kumimoji="1" lang="en" altLang="zh-CN" sz="1800" dirty="0"/>
              <a:t>CMCL</a:t>
            </a:r>
            <a:r>
              <a:rPr kumimoji="1" lang="zh-CN" altLang="en-US" sz="1800" dirty="0"/>
              <a:t>框架。</a:t>
            </a:r>
          </a:p>
        </p:txBody>
      </p:sp>
      <p:sp>
        <p:nvSpPr>
          <p:cNvPr id="8" name="文本框 7">
            <a:extLst>
              <a:ext uri="{FF2B5EF4-FFF2-40B4-BE49-F238E27FC236}">
                <a16:creationId xmlns:a16="http://schemas.microsoft.com/office/drawing/2014/main" id="{9C583F76-5E08-C341-9EA0-5985841B0400}"/>
              </a:ext>
            </a:extLst>
          </p:cNvPr>
          <p:cNvSpPr txBox="1"/>
          <p:nvPr/>
        </p:nvSpPr>
        <p:spPr>
          <a:xfrm>
            <a:off x="554416" y="4519920"/>
            <a:ext cx="11100816" cy="646331"/>
          </a:xfrm>
          <a:prstGeom prst="rect">
            <a:avLst/>
          </a:prstGeom>
          <a:noFill/>
        </p:spPr>
        <p:txBody>
          <a:bodyPr wrap="square" rtlCol="0">
            <a:spAutoFit/>
          </a:bodyPr>
          <a:lstStyle/>
          <a:p>
            <a:r>
              <a:rPr kumimoji="1" lang="en" altLang="zh-CN" dirty="0"/>
              <a:t>CMCL</a:t>
            </a:r>
            <a:r>
              <a:rPr kumimoji="1" lang="zh-CN" altLang="en-US" dirty="0"/>
              <a:t>首先根据这个难度指标对所有的训练实例进行排名，然后逐步扩大所选批次的训练实例范围。通过这种方式，</a:t>
            </a:r>
            <a:r>
              <a:rPr kumimoji="1" lang="en" altLang="zh-CN" dirty="0"/>
              <a:t>CMCL</a:t>
            </a:r>
            <a:r>
              <a:rPr kumimoji="1" lang="zh-CN" altLang="en-US" dirty="0"/>
              <a:t>可以从简单到困难的实例中训练模型。</a:t>
            </a:r>
          </a:p>
        </p:txBody>
      </p:sp>
      <p:pic>
        <p:nvPicPr>
          <p:cNvPr id="5" name="图片 4">
            <a:extLst>
              <a:ext uri="{FF2B5EF4-FFF2-40B4-BE49-F238E27FC236}">
                <a16:creationId xmlns:a16="http://schemas.microsoft.com/office/drawing/2014/main" id="{ABA449A2-7136-E343-86F0-71D6886335AE}"/>
              </a:ext>
            </a:extLst>
          </p:cNvPr>
          <p:cNvPicPr>
            <a:picLocks noChangeAspect="1"/>
          </p:cNvPicPr>
          <p:nvPr/>
        </p:nvPicPr>
        <p:blipFill>
          <a:blip r:embed="rId2"/>
          <a:stretch>
            <a:fillRect/>
          </a:stretch>
        </p:blipFill>
        <p:spPr>
          <a:xfrm>
            <a:off x="388477" y="3147056"/>
            <a:ext cx="11729095" cy="973778"/>
          </a:xfrm>
          <a:prstGeom prst="rect">
            <a:avLst/>
          </a:prstGeom>
        </p:spPr>
      </p:pic>
    </p:spTree>
    <p:extLst>
      <p:ext uri="{BB962C8B-B14F-4D97-AF65-F5344CB8AC3E}">
        <p14:creationId xmlns:p14="http://schemas.microsoft.com/office/powerpoint/2010/main" val="7913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图片 4" descr="图示&#10;&#10;描述已自动生成">
            <a:extLst>
              <a:ext uri="{FF2B5EF4-FFF2-40B4-BE49-F238E27FC236}">
                <a16:creationId xmlns:a16="http://schemas.microsoft.com/office/drawing/2014/main" id="{E7579EB3-D5F3-6B43-9250-16F945DC4525}"/>
              </a:ext>
            </a:extLst>
          </p:cNvPr>
          <p:cNvPicPr>
            <a:picLocks noChangeAspect="1"/>
          </p:cNvPicPr>
          <p:nvPr/>
        </p:nvPicPr>
        <p:blipFill>
          <a:blip r:embed="rId2"/>
          <a:stretch>
            <a:fillRect/>
          </a:stretch>
        </p:blipFill>
        <p:spPr>
          <a:xfrm>
            <a:off x="659914" y="1259106"/>
            <a:ext cx="10872172" cy="1848268"/>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内容占位符 2">
            <a:extLst>
              <a:ext uri="{FF2B5EF4-FFF2-40B4-BE49-F238E27FC236}">
                <a16:creationId xmlns:a16="http://schemas.microsoft.com/office/drawing/2014/main" id="{F8AE02B7-1AC0-4B45-AA5A-33468697F091}"/>
              </a:ext>
            </a:extLst>
          </p:cNvPr>
          <p:cNvSpPr>
            <a:spLocks noGrp="1"/>
          </p:cNvSpPr>
          <p:nvPr>
            <p:ph idx="1"/>
          </p:nvPr>
        </p:nvSpPr>
        <p:spPr>
          <a:xfrm>
            <a:off x="791239" y="3874431"/>
            <a:ext cx="10609522" cy="2216512"/>
          </a:xfrm>
        </p:spPr>
        <p:txBody>
          <a:bodyPr>
            <a:normAutofit/>
          </a:bodyPr>
          <a:lstStyle/>
          <a:p>
            <a:pPr marL="0" indent="0">
              <a:buNone/>
            </a:pPr>
            <a:r>
              <a:rPr kumimoji="1" lang="zh-CN" altLang="en-US" sz="1800" dirty="0"/>
              <a:t>       由于医疗报告的生成涉及多模态数据，如视觉医疗图像和文本报告，因此很难设计一个单一的指标来估计整体难度。因此，作者也提出了一个具有多个难度指标的</a:t>
            </a:r>
            <a:r>
              <a:rPr kumimoji="1" lang="en" altLang="zh-CN" sz="1800" dirty="0"/>
              <a:t>CMCL</a:t>
            </a:r>
            <a:r>
              <a:rPr kumimoji="1" lang="zh-CN" altLang="en" sz="1800" dirty="0"/>
              <a:t>。</a:t>
            </a:r>
            <a:endParaRPr kumimoji="1" lang="en-US" altLang="zh-CN" sz="1800" dirty="0"/>
          </a:p>
          <a:p>
            <a:pPr marL="0" indent="0">
              <a:buNone/>
            </a:pPr>
            <a:r>
              <a:rPr kumimoji="1" lang="zh-CN" altLang="en-US" sz="1800" dirty="0"/>
              <a:t>       训练实例是按多个指标独立排列的。在每个步骤中，</a:t>
            </a:r>
            <a:r>
              <a:rPr kumimoji="1" lang="en" altLang="zh-CN" sz="1800" dirty="0"/>
              <a:t>CMCL</a:t>
            </a:r>
            <a:r>
              <a:rPr kumimoji="1" lang="zh-CN" altLang="en-US" sz="1800" dirty="0"/>
              <a:t>为每个难度指标生成一个批次，然后根据当前模型计算每个批次的困惑度。选择具有最高困惑度的批次来训练模型。可以理解为，</a:t>
            </a:r>
            <a:r>
              <a:rPr kumimoji="1" lang="en" altLang="zh-CN" sz="1800" dirty="0"/>
              <a:t>CMCL</a:t>
            </a:r>
            <a:r>
              <a:rPr kumimoji="1" lang="zh-CN" altLang="en-US" sz="1800" dirty="0"/>
              <a:t>并行地设置了多个教学大纲，每次选择最不擅长的</a:t>
            </a:r>
            <a:r>
              <a:rPr kumimoji="1" lang="zh-CN" altLang="en-US" sz="1800"/>
              <a:t>课程进行学习。</a:t>
            </a:r>
            <a:endParaRPr kumimoji="1" lang="zh-CN" altLang="en-US" sz="1800" dirty="0"/>
          </a:p>
        </p:txBody>
      </p:sp>
    </p:spTree>
    <p:extLst>
      <p:ext uri="{BB962C8B-B14F-4D97-AF65-F5344CB8AC3E}">
        <p14:creationId xmlns:p14="http://schemas.microsoft.com/office/powerpoint/2010/main" val="19345880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1923</TotalTime>
  <Words>1441</Words>
  <Application>Microsoft Macintosh PowerPoint</Application>
  <PresentationFormat>宽屏</PresentationFormat>
  <Paragraphs>66</Paragraphs>
  <Slides>20</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 Light</vt:lpstr>
      <vt:lpstr>Arial</vt:lpstr>
      <vt:lpstr>Calibri</vt:lpstr>
      <vt:lpstr>Office 主题​​</vt:lpstr>
      <vt:lpstr>Competence-based Multimodal Curriculum Learning for Medical Report Generation（ACL2021）</vt:lpstr>
      <vt:lpstr>研究背景</vt:lpstr>
      <vt:lpstr>相关工作</vt:lpstr>
      <vt:lpstr>PowerPoint 演示文稿</vt:lpstr>
      <vt:lpstr>本文主要工作</vt:lpstr>
      <vt:lpstr>本文主要贡献及创新点</vt:lpstr>
      <vt:lpstr>Framework</vt:lpstr>
      <vt:lpstr>Framework</vt:lpstr>
      <vt:lpstr>PowerPoint 演示文稿</vt:lpstr>
      <vt:lpstr>Visual Difficulty</vt:lpstr>
      <vt:lpstr>Textual Difficulty</vt:lpstr>
      <vt:lpstr>Single Difficulty-based Curriculum Learning</vt:lpstr>
      <vt:lpstr>Multiple Difficulty-based Curriculum Learning</vt:lpstr>
      <vt:lpstr>实验</vt:lpstr>
      <vt:lpstr>PowerPoint 演示文稿</vt:lpstr>
      <vt:lpstr>PowerPoint 演示文稿</vt:lpstr>
      <vt:lpstr>Human Evalution</vt:lpstr>
      <vt:lpstr>Ablation Study</vt:lpstr>
      <vt:lpstr>Conclusion</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office</cp:lastModifiedBy>
  <cp:revision>112</cp:revision>
  <dcterms:created xsi:type="dcterms:W3CDTF">2021-12-10T12:43:25Z</dcterms:created>
  <dcterms:modified xsi:type="dcterms:W3CDTF">2021-12-15T12:12:43Z</dcterms:modified>
</cp:coreProperties>
</file>